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82" r:id="rId2"/>
    <p:sldId id="374" r:id="rId3"/>
    <p:sldId id="258" r:id="rId4"/>
    <p:sldId id="257" r:id="rId5"/>
    <p:sldId id="259" r:id="rId6"/>
    <p:sldId id="260" r:id="rId7"/>
    <p:sldId id="261" r:id="rId8"/>
    <p:sldId id="334" r:id="rId9"/>
    <p:sldId id="337" r:id="rId10"/>
    <p:sldId id="338" r:id="rId11"/>
    <p:sldId id="336" r:id="rId12"/>
    <p:sldId id="346" r:id="rId13"/>
    <p:sldId id="343" r:id="rId14"/>
    <p:sldId id="342" r:id="rId15"/>
    <p:sldId id="344" r:id="rId16"/>
    <p:sldId id="381" r:id="rId17"/>
    <p:sldId id="345" r:id="rId18"/>
    <p:sldId id="262" r:id="rId19"/>
    <p:sldId id="357" r:id="rId20"/>
    <p:sldId id="358" r:id="rId21"/>
    <p:sldId id="356" r:id="rId22"/>
    <p:sldId id="355" r:id="rId23"/>
    <p:sldId id="353" r:id="rId24"/>
    <p:sldId id="359" r:id="rId25"/>
    <p:sldId id="363" r:id="rId26"/>
    <p:sldId id="354" r:id="rId27"/>
    <p:sldId id="379" r:id="rId28"/>
    <p:sldId id="361" r:id="rId29"/>
    <p:sldId id="360" r:id="rId30"/>
    <p:sldId id="364" r:id="rId31"/>
    <p:sldId id="365" r:id="rId32"/>
    <p:sldId id="366" r:id="rId33"/>
    <p:sldId id="367" r:id="rId34"/>
    <p:sldId id="368" r:id="rId35"/>
    <p:sldId id="369" r:id="rId36"/>
    <p:sldId id="370" r:id="rId37"/>
    <p:sldId id="371" r:id="rId38"/>
    <p:sldId id="382" r:id="rId39"/>
    <p:sldId id="383" r:id="rId40"/>
    <p:sldId id="384" r:id="rId41"/>
    <p:sldId id="376" r:id="rId42"/>
    <p:sldId id="378" r:id="rId43"/>
    <p:sldId id="380" r:id="rId44"/>
    <p:sldId id="375" r:id="rId45"/>
    <p:sldId id="377" r:id="rId46"/>
    <p:sldId id="362" r:id="rId47"/>
    <p:sldId id="372" r:id="rId48"/>
    <p:sldId id="373"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3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309" autoAdjust="0"/>
    <p:restoredTop sz="93197" autoAdjust="0"/>
  </p:normalViewPr>
  <p:slideViewPr>
    <p:cSldViewPr snapToGrid="0">
      <p:cViewPr varScale="1">
        <p:scale>
          <a:sx n="73" d="100"/>
          <a:sy n="73" d="100"/>
        </p:scale>
        <p:origin x="124" y="52"/>
      </p:cViewPr>
      <p:guideLst>
        <p:guide orient="horz" pos="2160"/>
        <p:guide pos="3840"/>
      </p:guideLst>
    </p:cSldViewPr>
  </p:slideViewPr>
  <p:notesTextViewPr>
    <p:cViewPr>
      <p:scale>
        <a:sx n="1" d="1"/>
        <a:sy n="1" d="1"/>
      </p:scale>
      <p:origin x="0" y="0"/>
    </p:cViewPr>
  </p:notesTextViewPr>
  <p:sorterViewPr>
    <p:cViewPr>
      <p:scale>
        <a:sx n="100" d="100"/>
        <a:sy n="100" d="100"/>
      </p:scale>
      <p:origin x="0" y="-128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F36E09-579E-4C84-BFEC-A4840AB0AF0D}" type="datetimeFigureOut">
              <a:rPr lang="en-IN" smtClean="0"/>
              <a:t>14-07-2023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C0D6A-05A1-46B9-B083-518D1300EEE1}" type="slidenum">
              <a:rPr lang="en-IN" smtClean="0"/>
              <a:t>‹#›</a:t>
            </a:fld>
            <a:endParaRPr lang="en-IN"/>
          </a:p>
        </p:txBody>
      </p:sp>
    </p:spTree>
    <p:extLst>
      <p:ext uri="{BB962C8B-B14F-4D97-AF65-F5344CB8AC3E}">
        <p14:creationId xmlns:p14="http://schemas.microsoft.com/office/powerpoint/2010/main" val="3202163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0C0D6A-05A1-46B9-B083-518D1300EEE1}" type="slidenum">
              <a:rPr lang="en-IN" smtClean="0"/>
              <a:t>3</a:t>
            </a:fld>
            <a:endParaRPr lang="en-IN"/>
          </a:p>
        </p:txBody>
      </p:sp>
    </p:spTree>
    <p:extLst>
      <p:ext uri="{BB962C8B-B14F-4D97-AF65-F5344CB8AC3E}">
        <p14:creationId xmlns:p14="http://schemas.microsoft.com/office/powerpoint/2010/main" val="273186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0C0D6A-05A1-46B9-B083-518D1300EEE1}" type="slidenum">
              <a:rPr lang="en-IN" smtClean="0"/>
              <a:t>12</a:t>
            </a:fld>
            <a:endParaRPr lang="en-IN"/>
          </a:p>
        </p:txBody>
      </p:sp>
    </p:spTree>
    <p:extLst>
      <p:ext uri="{BB962C8B-B14F-4D97-AF65-F5344CB8AC3E}">
        <p14:creationId xmlns:p14="http://schemas.microsoft.com/office/powerpoint/2010/main" val="3806789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6C28ED5D-4A6E-4C82-9057-ED33EAA009AA}" type="datetimeFigureOut">
              <a:rPr lang="en-IN" smtClean="0"/>
              <a:pPr/>
              <a:t>14-07-2023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9E194C-8A78-4770-ADD3-9AF25223EA1F}" type="slidenum">
              <a:rPr lang="en-IN" smtClean="0"/>
              <a:pPr/>
              <a:t>‹#›</a:t>
            </a:fld>
            <a:endParaRPr lang="en-IN"/>
          </a:p>
        </p:txBody>
      </p:sp>
    </p:spTree>
    <p:extLst>
      <p:ext uri="{BB962C8B-B14F-4D97-AF65-F5344CB8AC3E}">
        <p14:creationId xmlns:p14="http://schemas.microsoft.com/office/powerpoint/2010/main" val="42006064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C28ED5D-4A6E-4C82-9057-ED33EAA009AA}" type="datetimeFigureOut">
              <a:rPr lang="en-IN" smtClean="0"/>
              <a:pPr/>
              <a:t>14-07-2023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9E194C-8A78-4770-ADD3-9AF25223EA1F}" type="slidenum">
              <a:rPr lang="en-IN" smtClean="0"/>
              <a:pPr/>
              <a:t>‹#›</a:t>
            </a:fld>
            <a:endParaRPr lang="en-IN"/>
          </a:p>
        </p:txBody>
      </p:sp>
    </p:spTree>
    <p:extLst>
      <p:ext uri="{BB962C8B-B14F-4D97-AF65-F5344CB8AC3E}">
        <p14:creationId xmlns:p14="http://schemas.microsoft.com/office/powerpoint/2010/main" val="3913851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C28ED5D-4A6E-4C82-9057-ED33EAA009AA}" type="datetimeFigureOut">
              <a:rPr lang="en-IN" smtClean="0"/>
              <a:pPr/>
              <a:t>14-07-2023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9E194C-8A78-4770-ADD3-9AF25223EA1F}" type="slidenum">
              <a:rPr lang="en-IN" smtClean="0"/>
              <a:pPr/>
              <a:t>‹#›</a:t>
            </a:fld>
            <a:endParaRPr lang="en-IN"/>
          </a:p>
        </p:txBody>
      </p:sp>
    </p:spTree>
    <p:extLst>
      <p:ext uri="{BB962C8B-B14F-4D97-AF65-F5344CB8AC3E}">
        <p14:creationId xmlns:p14="http://schemas.microsoft.com/office/powerpoint/2010/main" val="3592509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C28ED5D-4A6E-4C82-9057-ED33EAA009AA}" type="datetimeFigureOut">
              <a:rPr lang="en-IN" smtClean="0"/>
              <a:pPr/>
              <a:t>14-07-2023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9E194C-8A78-4770-ADD3-9AF25223EA1F}" type="slidenum">
              <a:rPr lang="en-IN" smtClean="0"/>
              <a:pPr/>
              <a:t>‹#›</a:t>
            </a:fld>
            <a:endParaRPr lang="en-IN"/>
          </a:p>
        </p:txBody>
      </p:sp>
    </p:spTree>
    <p:extLst>
      <p:ext uri="{BB962C8B-B14F-4D97-AF65-F5344CB8AC3E}">
        <p14:creationId xmlns:p14="http://schemas.microsoft.com/office/powerpoint/2010/main" val="1273241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C28ED5D-4A6E-4C82-9057-ED33EAA009AA}" type="datetimeFigureOut">
              <a:rPr lang="en-IN" smtClean="0"/>
              <a:pPr/>
              <a:t>14-07-2023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9E194C-8A78-4770-ADD3-9AF25223EA1F}" type="slidenum">
              <a:rPr lang="en-IN" smtClean="0"/>
              <a:pPr/>
              <a:t>‹#›</a:t>
            </a:fld>
            <a:endParaRPr lang="en-IN"/>
          </a:p>
        </p:txBody>
      </p:sp>
    </p:spTree>
    <p:extLst>
      <p:ext uri="{BB962C8B-B14F-4D97-AF65-F5344CB8AC3E}">
        <p14:creationId xmlns:p14="http://schemas.microsoft.com/office/powerpoint/2010/main" val="1761288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6C28ED5D-4A6E-4C82-9057-ED33EAA009AA}" type="datetimeFigureOut">
              <a:rPr lang="en-IN" smtClean="0"/>
              <a:pPr/>
              <a:t>14-07-2023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9E194C-8A78-4770-ADD3-9AF25223EA1F}" type="slidenum">
              <a:rPr lang="en-IN" smtClean="0"/>
              <a:pPr/>
              <a:t>‹#›</a:t>
            </a:fld>
            <a:endParaRPr lang="en-IN"/>
          </a:p>
        </p:txBody>
      </p:sp>
    </p:spTree>
    <p:extLst>
      <p:ext uri="{BB962C8B-B14F-4D97-AF65-F5344CB8AC3E}">
        <p14:creationId xmlns:p14="http://schemas.microsoft.com/office/powerpoint/2010/main" val="1777279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6C28ED5D-4A6E-4C82-9057-ED33EAA009AA}" type="datetimeFigureOut">
              <a:rPr lang="en-IN" smtClean="0"/>
              <a:pPr/>
              <a:t>14-07-2023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99E194C-8A78-4770-ADD3-9AF25223EA1F}" type="slidenum">
              <a:rPr lang="en-IN" smtClean="0"/>
              <a:pPr/>
              <a:t>‹#›</a:t>
            </a:fld>
            <a:endParaRPr lang="en-IN"/>
          </a:p>
        </p:txBody>
      </p:sp>
    </p:spTree>
    <p:extLst>
      <p:ext uri="{BB962C8B-B14F-4D97-AF65-F5344CB8AC3E}">
        <p14:creationId xmlns:p14="http://schemas.microsoft.com/office/powerpoint/2010/main" val="3913315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6C28ED5D-4A6E-4C82-9057-ED33EAA009AA}" type="datetimeFigureOut">
              <a:rPr lang="en-IN" smtClean="0"/>
              <a:pPr/>
              <a:t>14-07-2023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99E194C-8A78-4770-ADD3-9AF25223EA1F}" type="slidenum">
              <a:rPr lang="en-IN" smtClean="0"/>
              <a:pPr/>
              <a:t>‹#›</a:t>
            </a:fld>
            <a:endParaRPr lang="en-IN"/>
          </a:p>
        </p:txBody>
      </p:sp>
    </p:spTree>
    <p:extLst>
      <p:ext uri="{BB962C8B-B14F-4D97-AF65-F5344CB8AC3E}">
        <p14:creationId xmlns:p14="http://schemas.microsoft.com/office/powerpoint/2010/main" val="611776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28ED5D-4A6E-4C82-9057-ED33EAA009AA}" type="datetimeFigureOut">
              <a:rPr lang="en-IN" smtClean="0"/>
              <a:pPr/>
              <a:t>14-07-2023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99E194C-8A78-4770-ADD3-9AF25223EA1F}" type="slidenum">
              <a:rPr lang="en-IN" smtClean="0"/>
              <a:pPr/>
              <a:t>‹#›</a:t>
            </a:fld>
            <a:endParaRPr lang="en-IN"/>
          </a:p>
        </p:txBody>
      </p:sp>
    </p:spTree>
    <p:extLst>
      <p:ext uri="{BB962C8B-B14F-4D97-AF65-F5344CB8AC3E}">
        <p14:creationId xmlns:p14="http://schemas.microsoft.com/office/powerpoint/2010/main" val="3096972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C28ED5D-4A6E-4C82-9057-ED33EAA009AA}" type="datetimeFigureOut">
              <a:rPr lang="en-IN" smtClean="0"/>
              <a:pPr/>
              <a:t>14-07-2023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9E194C-8A78-4770-ADD3-9AF25223EA1F}" type="slidenum">
              <a:rPr lang="en-IN" smtClean="0"/>
              <a:pPr/>
              <a:t>‹#›</a:t>
            </a:fld>
            <a:endParaRPr lang="en-IN"/>
          </a:p>
        </p:txBody>
      </p:sp>
    </p:spTree>
    <p:extLst>
      <p:ext uri="{BB962C8B-B14F-4D97-AF65-F5344CB8AC3E}">
        <p14:creationId xmlns:p14="http://schemas.microsoft.com/office/powerpoint/2010/main" val="3493582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C28ED5D-4A6E-4C82-9057-ED33EAA009AA}" type="datetimeFigureOut">
              <a:rPr lang="en-IN" smtClean="0"/>
              <a:pPr/>
              <a:t>14-07-2023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9E194C-8A78-4770-ADD3-9AF25223EA1F}" type="slidenum">
              <a:rPr lang="en-IN" smtClean="0"/>
              <a:pPr/>
              <a:t>‹#›</a:t>
            </a:fld>
            <a:endParaRPr lang="en-IN"/>
          </a:p>
        </p:txBody>
      </p:sp>
    </p:spTree>
    <p:extLst>
      <p:ext uri="{BB962C8B-B14F-4D97-AF65-F5344CB8AC3E}">
        <p14:creationId xmlns:p14="http://schemas.microsoft.com/office/powerpoint/2010/main" val="872828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28ED5D-4A6E-4C82-9057-ED33EAA009AA}" type="datetimeFigureOut">
              <a:rPr lang="en-IN" smtClean="0"/>
              <a:pPr/>
              <a:t>14-07-2023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9E194C-8A78-4770-ADD3-9AF25223EA1F}" type="slidenum">
              <a:rPr lang="en-IN" smtClean="0"/>
              <a:pPr/>
              <a:t>‹#›</a:t>
            </a:fld>
            <a:endParaRPr lang="en-IN"/>
          </a:p>
        </p:txBody>
      </p:sp>
    </p:spTree>
    <p:extLst>
      <p:ext uri="{BB962C8B-B14F-4D97-AF65-F5344CB8AC3E}">
        <p14:creationId xmlns:p14="http://schemas.microsoft.com/office/powerpoint/2010/main" val="2715491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buildersmart.in/" TargetMode="External"/><Relationship Id="rId2" Type="http://schemas.openxmlformats.org/officeDocument/2006/relationships/hyperlink" Target="https://www.materialtree.com/" TargetMode="External"/><Relationship Id="rId1" Type="http://schemas.openxmlformats.org/officeDocument/2006/relationships/slideLayout" Target="../slideLayouts/slideLayout2.xml"/><Relationship Id="rId6" Type="http://schemas.openxmlformats.org/officeDocument/2006/relationships/hyperlink" Target="https://www.tawk.to/" TargetMode="External"/><Relationship Id="rId5" Type="http://schemas.openxmlformats.org/officeDocument/2006/relationships/hyperlink" Target="https://github.com/paytm/Paytm_PHP_Checksum" TargetMode="External"/><Relationship Id="rId4" Type="http://schemas.openxmlformats.org/officeDocument/2006/relationships/hyperlink" Target="https://www.rodidust.com/"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831433" y="2029667"/>
            <a:ext cx="6400800" cy="45719"/>
          </a:xfrm>
        </p:spPr>
        <p:txBody>
          <a:bodyPr>
            <a:noAutofit/>
          </a:bodyPr>
          <a:lstStyle/>
          <a:p>
            <a:endParaRPr lang="en-IN" dirty="0">
              <a:latin typeface="Times New Roman" pitchFamily="18" charset="0"/>
              <a:cs typeface="Times New Roman" pitchFamily="18" charset="0"/>
            </a:endParaRPr>
          </a:p>
          <a:p>
            <a:endParaRPr lang="en-IN" dirty="0">
              <a:latin typeface="Times New Roman" pitchFamily="18" charset="0"/>
              <a:cs typeface="Times New Roman" pitchFamily="18" charset="0"/>
            </a:endParaRPr>
          </a:p>
          <a:p>
            <a:endParaRPr lang="en-IN" dirty="0">
              <a:latin typeface="Times New Roman" pitchFamily="18" charset="0"/>
              <a:cs typeface="Times New Roman" pitchFamily="18" charset="0"/>
            </a:endParaRPr>
          </a:p>
          <a:p>
            <a:r>
              <a:rPr lang="en-US" sz="2000" b="1" dirty="0">
                <a:latin typeface="Times New Roman" panose="02020603050405020304" pitchFamily="18" charset="0"/>
                <a:cs typeface="Times New Roman" panose="02020603050405020304" pitchFamily="18" charset="0"/>
              </a:rPr>
              <a:t> </a:t>
            </a:r>
            <a:endParaRPr lang="en-IN" sz="2000" dirty="0">
              <a:latin typeface="Times New Roman" pitchFamily="18" charset="0"/>
              <a:cs typeface="Times New Roman" pitchFamily="18" charset="0"/>
            </a:endParaRPr>
          </a:p>
          <a:p>
            <a:pPr algn="l"/>
            <a:br>
              <a:rPr lang="en" dirty="0">
                <a:latin typeface="Times New Roman" pitchFamily="18" charset="0"/>
                <a:cs typeface="Times New Roman" pitchFamily="18" charset="0"/>
              </a:rPr>
            </a:br>
            <a:br>
              <a:rPr lang="en" dirty="0">
                <a:latin typeface="Times New Roman" pitchFamily="18" charset="0"/>
                <a:cs typeface="Times New Roman" pitchFamily="18" charset="0"/>
              </a:rPr>
            </a:br>
            <a:br>
              <a:rPr lang="en" dirty="0">
                <a:latin typeface="Times New Roman" pitchFamily="18" charset="0"/>
                <a:cs typeface="Times New Roman" pitchFamily="18" charset="0"/>
              </a:rPr>
            </a:br>
            <a:endParaRPr lang="en" dirty="0">
              <a:latin typeface="Times New Roman" pitchFamily="18" charset="0"/>
              <a:cs typeface="Times New Roman" pitchFamily="18" charset="0"/>
            </a:endParaRPr>
          </a:p>
          <a:p>
            <a:pPr algn="l"/>
            <a:endParaRPr lang="en-IN" dirty="0">
              <a:latin typeface="Times New Roman" pitchFamily="18" charset="0"/>
              <a:cs typeface="Times New Roman" pitchFamily="18" charset="0"/>
            </a:endParaRPr>
          </a:p>
        </p:txBody>
      </p:sp>
      <p:sp>
        <p:nvSpPr>
          <p:cNvPr id="7" name="TextBox 6">
            <a:extLst>
              <a:ext uri="{FF2B5EF4-FFF2-40B4-BE49-F238E27FC236}">
                <a16:creationId xmlns:a16="http://schemas.microsoft.com/office/drawing/2014/main" id="{372FB3CD-1EE5-4DFB-A339-219848E371A4}"/>
              </a:ext>
            </a:extLst>
          </p:cNvPr>
          <p:cNvSpPr txBox="1"/>
          <p:nvPr/>
        </p:nvSpPr>
        <p:spPr>
          <a:xfrm>
            <a:off x="1154842" y="5152887"/>
            <a:ext cx="3616668" cy="1381404"/>
          </a:xfrm>
          <a:prstGeom prst="rect">
            <a:avLst/>
          </a:prstGeom>
          <a:noFill/>
        </p:spPr>
        <p:txBody>
          <a:bodyPr wrap="square" rtlCol="0">
            <a:spAutoFit/>
          </a:bodyPr>
          <a:lstStyle/>
          <a:p>
            <a:pPr algn="just"/>
            <a:r>
              <a:rPr lang="en-US" sz="2000" dirty="0">
                <a:latin typeface="Times New Roman" pitchFamily="18" charset="0"/>
                <a:cs typeface="Times New Roman" pitchFamily="18" charset="0"/>
              </a:rPr>
              <a:t>Under the esteemed guidance of </a:t>
            </a:r>
          </a:p>
          <a:p>
            <a:pPr algn="just"/>
            <a:r>
              <a:rPr lang="en-US" sz="2000" b="1" dirty="0">
                <a:latin typeface="Times New Roman" pitchFamily="18" charset="0"/>
                <a:cs typeface="Times New Roman" pitchFamily="18" charset="0"/>
              </a:rPr>
              <a:t>Mr. DASU</a:t>
            </a:r>
          </a:p>
          <a:p>
            <a:pPr algn="just"/>
            <a:r>
              <a:rPr lang="en-US" sz="2000" b="1" dirty="0">
                <a:latin typeface="Times New Roman" pitchFamily="18" charset="0"/>
                <a:cs typeface="Times New Roman" pitchFamily="18" charset="0"/>
              </a:rPr>
              <a:t>Assistant Professor </a:t>
            </a:r>
            <a:endParaRPr lang="en-US" sz="2000" dirty="0">
              <a:latin typeface="Times New Roman" pitchFamily="18" charset="0"/>
              <a:cs typeface="Times New Roman" pitchFamily="18" charset="0"/>
            </a:endParaRPr>
          </a:p>
          <a:p>
            <a:pPr>
              <a:lnSpc>
                <a:spcPct val="150000"/>
              </a:lnSpc>
            </a:pPr>
            <a:endParaRPr lang="en-IN"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7F634678-B9BD-42ED-AA99-233941E451C2}"/>
              </a:ext>
            </a:extLst>
          </p:cNvPr>
          <p:cNvSpPr txBox="1"/>
          <p:nvPr/>
        </p:nvSpPr>
        <p:spPr>
          <a:xfrm>
            <a:off x="8000463" y="5036852"/>
            <a:ext cx="3364992" cy="1689180"/>
          </a:xfrm>
          <a:prstGeom prst="rect">
            <a:avLst/>
          </a:prstGeom>
          <a:noFill/>
        </p:spPr>
        <p:txBody>
          <a:bodyPr wrap="square" rtlCol="0">
            <a:spAutoFit/>
          </a:bodyPr>
          <a:lstStyle/>
          <a:p>
            <a:r>
              <a:rPr lang="en-US" sz="2000" dirty="0">
                <a:latin typeface="Times New Roman" pitchFamily="18" charset="0"/>
                <a:cs typeface="Times New Roman" pitchFamily="18" charset="0"/>
              </a:rPr>
              <a:t>Presented By</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THURBILLI KARTHIK</a:t>
            </a:r>
          </a:p>
          <a:p>
            <a:r>
              <a:rPr lang="en-IN" sz="2000" dirty="0">
                <a:latin typeface="Times New Roman" panose="02020603050405020304" pitchFamily="18" charset="0"/>
                <a:cs typeface="Times New Roman" panose="02020603050405020304" pitchFamily="18" charset="0"/>
              </a:rPr>
              <a:t>2182951042</a:t>
            </a:r>
          </a:p>
          <a:p>
            <a:r>
              <a:rPr lang="en-IN" sz="2000" dirty="0">
                <a:latin typeface="Times New Roman" panose="02020603050405020304" pitchFamily="18" charset="0"/>
                <a:cs typeface="Times New Roman" panose="02020603050405020304" pitchFamily="18" charset="0"/>
              </a:rPr>
              <a:t>II MCA</a:t>
            </a:r>
          </a:p>
          <a:p>
            <a:pPr algn="r">
              <a:lnSpc>
                <a:spcPct val="150000"/>
              </a:lnSpc>
            </a:pPr>
            <a:endParaRPr lang="en-IN"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1E8D7B5-D521-0927-F87F-14A1DCB637C6}"/>
              </a:ext>
            </a:extLst>
          </p:cNvPr>
          <p:cNvSpPr txBox="1"/>
          <p:nvPr/>
        </p:nvSpPr>
        <p:spPr>
          <a:xfrm>
            <a:off x="932505" y="3446302"/>
            <a:ext cx="10556240" cy="738857"/>
          </a:xfrm>
          <a:prstGeom prst="rect">
            <a:avLst/>
          </a:prstGeom>
          <a:noFill/>
        </p:spPr>
        <p:txBody>
          <a:bodyPr wrap="square" rtlCol="0">
            <a:spAutoFit/>
          </a:bodyPr>
          <a:lstStyle/>
          <a:p>
            <a:pPr marL="13335" marR="156210" indent="-6350" algn="ctr">
              <a:lnSpc>
                <a:spcPct val="149000"/>
              </a:lnSpc>
              <a:spcAft>
                <a:spcPts val="1200"/>
              </a:spcAft>
            </a:pPr>
            <a:r>
              <a:rPr lang="en-US" sz="3200" b="1" dirty="0">
                <a:solidFill>
                  <a:schemeClr val="accent5">
                    <a:lumMod val="75000"/>
                  </a:schemeClr>
                </a:solidFill>
                <a:effectLst/>
                <a:latin typeface="Times New Roman" panose="02020603050405020304" pitchFamily="18" charset="0"/>
                <a:ea typeface="Times New Roman" panose="02020603050405020304" pitchFamily="18" charset="0"/>
              </a:rPr>
              <a:t>Development of Web application for Regional Virtual Fair</a:t>
            </a:r>
            <a:endParaRPr lang="en-IN" sz="3200" dirty="0">
              <a:solidFill>
                <a:schemeClr val="accent5">
                  <a:lumMod val="75000"/>
                </a:schemeClr>
              </a:solidFill>
              <a:effectLst/>
              <a:latin typeface="Times New Roman" panose="02020603050405020304" pitchFamily="18" charset="0"/>
              <a:ea typeface="Times New Roman" panose="02020603050405020304" pitchFamily="18" charset="0"/>
            </a:endParaRPr>
          </a:p>
        </p:txBody>
      </p:sp>
      <p:pic>
        <p:nvPicPr>
          <p:cNvPr id="9" name="Picture 8">
            <a:extLst>
              <a:ext uri="{FF2B5EF4-FFF2-40B4-BE49-F238E27FC236}">
                <a16:creationId xmlns:a16="http://schemas.microsoft.com/office/drawing/2014/main" id="{F3F9F75B-640F-98D7-4BC8-EA5D88CAF1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809" y="0"/>
            <a:ext cx="9752381" cy="2314286"/>
          </a:xfrm>
          <a:prstGeom prst="rect">
            <a:avLst/>
          </a:prstGeom>
        </p:spPr>
      </p:pic>
      <p:sp>
        <p:nvSpPr>
          <p:cNvPr id="10" name="TextBox 9">
            <a:extLst>
              <a:ext uri="{FF2B5EF4-FFF2-40B4-BE49-F238E27FC236}">
                <a16:creationId xmlns:a16="http://schemas.microsoft.com/office/drawing/2014/main" id="{15AEC369-4521-58D7-4A94-CE453A071354}"/>
              </a:ext>
            </a:extLst>
          </p:cNvPr>
          <p:cNvSpPr txBox="1"/>
          <p:nvPr/>
        </p:nvSpPr>
        <p:spPr>
          <a:xfrm>
            <a:off x="1468932" y="2075386"/>
            <a:ext cx="9254136" cy="1477328"/>
          </a:xfrm>
          <a:prstGeom prst="rect">
            <a:avLst/>
          </a:prstGeom>
          <a:noFill/>
        </p:spPr>
        <p:txBody>
          <a:bodyPr wrap="none" rtlCol="0">
            <a:spAutoFit/>
          </a:bodyPr>
          <a:lstStyle/>
          <a:p>
            <a:pPr algn="ctr"/>
            <a:br>
              <a:rPr lang="en-IN" sz="2400" b="1" dirty="0">
                <a:solidFill>
                  <a:srgbClr val="F83600"/>
                </a:solidFill>
                <a:latin typeface="Times New Roman" pitchFamily="18" charset="0"/>
                <a:cs typeface="Times New Roman" pitchFamily="18" charset="0"/>
              </a:rPr>
            </a:br>
            <a:r>
              <a:rPr lang="en-IN" sz="2400" b="1" dirty="0">
                <a:solidFill>
                  <a:srgbClr val="F83600"/>
                </a:solidFill>
                <a:latin typeface="Times New Roman" pitchFamily="18" charset="0"/>
                <a:cs typeface="Times New Roman" pitchFamily="18" charset="0"/>
              </a:rPr>
              <a:t>UNIVERSITY COLLEGE OF ENGINEERING</a:t>
            </a:r>
          </a:p>
          <a:p>
            <a:pPr algn="ctr"/>
            <a:r>
              <a:rPr lang="en-IN" sz="2400" b="1" dirty="0">
                <a:solidFill>
                  <a:schemeClr val="accent6">
                    <a:lumMod val="75000"/>
                  </a:schemeClr>
                </a:solidFill>
                <a:latin typeface="Times New Roman" pitchFamily="18" charset="0"/>
                <a:cs typeface="Times New Roman" pitchFamily="18" charset="0"/>
              </a:rPr>
              <a:t>DEPARTMENT OF COMPUTER SCIENCE AND </a:t>
            </a:r>
            <a:r>
              <a:rPr lang="en-US" sz="2400" b="1" dirty="0">
                <a:solidFill>
                  <a:schemeClr val="accent6">
                    <a:lumMod val="75000"/>
                  </a:schemeClr>
                </a:solidFill>
                <a:latin typeface="Times New Roman" pitchFamily="18" charset="0"/>
                <a:cs typeface="Times New Roman" pitchFamily="18" charset="0"/>
              </a:rPr>
              <a:t>ENGINEERING </a:t>
            </a:r>
            <a:endParaRPr lang="en-IN" sz="2400" b="1" dirty="0">
              <a:solidFill>
                <a:schemeClr val="accent6">
                  <a:lumMod val="75000"/>
                </a:schemeClr>
              </a:solidFill>
              <a:latin typeface="Times New Roman" pitchFamily="18" charset="0"/>
              <a:cs typeface="Times New Roman" pitchFamily="18" charset="0"/>
            </a:endParaRPr>
          </a:p>
          <a:p>
            <a:endParaRPr lang="en-IN" dirty="0"/>
          </a:p>
        </p:txBody>
      </p:sp>
    </p:spTree>
    <p:extLst>
      <p:ext uri="{BB962C8B-B14F-4D97-AF65-F5344CB8AC3E}">
        <p14:creationId xmlns:p14="http://schemas.microsoft.com/office/powerpoint/2010/main" val="2760634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BBAE634-5A31-F8AE-62EA-82DB695E79A9}"/>
              </a:ext>
            </a:extLst>
          </p:cNvPr>
          <p:cNvSpPr txBox="1"/>
          <p:nvPr/>
        </p:nvSpPr>
        <p:spPr>
          <a:xfrm>
            <a:off x="743056" y="755289"/>
            <a:ext cx="9496461" cy="5693866"/>
          </a:xfrm>
          <a:prstGeom prst="rect">
            <a:avLst/>
          </a:prstGeom>
          <a:noFill/>
        </p:spPr>
        <p:txBody>
          <a:bodyPr wrap="square" rtlCol="0">
            <a:spAutoFit/>
          </a:bodyPr>
          <a:lstStyle/>
          <a:p>
            <a:pPr lvl="1"/>
            <a:r>
              <a:rPr lang="en-US" sz="2000" b="1" dirty="0">
                <a:latin typeface="Times New Roman" panose="02020603050405020304" pitchFamily="18" charset="0"/>
                <a:cs typeface="Times New Roman" panose="02020603050405020304" pitchFamily="18" charset="0"/>
              </a:rPr>
              <a:t>Functionalities of Customer </a:t>
            </a:r>
            <a:r>
              <a:rPr lang="en-US" sz="2000" dirty="0">
                <a:latin typeface="Times New Roman" panose="02020603050405020304" pitchFamily="18" charset="0"/>
                <a:cs typeface="Times New Roman" panose="02020603050405020304" pitchFamily="18" charset="0"/>
              </a:rPr>
              <a:t>:</a:t>
            </a:r>
          </a:p>
          <a:p>
            <a:pPr lvl="1"/>
            <a:endParaRPr lang="en-US" sz="2800" b="1" dirty="0">
              <a:latin typeface="Times New Roman" panose="02020603050405020304" pitchFamily="18" charset="0"/>
              <a:cs typeface="Times New Roman" panose="02020603050405020304" pitchFamily="18" charset="0"/>
            </a:endParaRPr>
          </a:p>
          <a:p>
            <a:pPr marL="914400" lvl="1" indent="-4572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Here the Customer  has to register.</a:t>
            </a:r>
          </a:p>
          <a:p>
            <a:pPr marL="914400" lvl="1" indent="-4572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Login after the email verification gives access to the customer .</a:t>
            </a:r>
          </a:p>
          <a:p>
            <a:pPr marL="914400" lvl="1" indent="-4572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Before the login the customer can view the products catalog.</a:t>
            </a:r>
          </a:p>
          <a:p>
            <a:pPr marL="914400" lvl="1" indent="-4572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Customer s can ask the quires using website messenger and call/Email option. </a:t>
            </a:r>
          </a:p>
          <a:p>
            <a:pPr marL="914400" lvl="1" indent="-4572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Based on location selected product rates will be displayed.</a:t>
            </a:r>
          </a:p>
          <a:p>
            <a:pPr marL="914400" lvl="1" indent="-4572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Customer can order/checkout the products.</a:t>
            </a:r>
          </a:p>
          <a:p>
            <a:pPr marL="914400" lvl="1" indent="-4572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Customer can pay for the products using UPI in website.</a:t>
            </a:r>
          </a:p>
          <a:p>
            <a:pPr marL="914400" lvl="1" indent="-4572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Customer can view all the orders, payment status and their profile.</a:t>
            </a:r>
          </a:p>
          <a:p>
            <a:pPr marL="914400" lvl="1" indent="-4572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Logout.</a:t>
            </a:r>
          </a:p>
          <a:p>
            <a:endParaRPr lang="en-US" sz="20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865364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C9687A0-C8E2-CBA3-A72F-1B8908594C10}"/>
              </a:ext>
            </a:extLst>
          </p:cNvPr>
          <p:cNvSpPr txBox="1"/>
          <p:nvPr/>
        </p:nvSpPr>
        <p:spPr>
          <a:xfrm>
            <a:off x="711927" y="155764"/>
            <a:ext cx="10041466" cy="6130974"/>
          </a:xfrm>
          <a:prstGeom prst="rect">
            <a:avLst/>
          </a:prstGeom>
          <a:noFill/>
        </p:spPr>
        <p:txBody>
          <a:bodyPr wrap="square" rtlCol="0">
            <a:spAutoFit/>
          </a:bodyPr>
          <a:lstStyle/>
          <a:p>
            <a:pPr>
              <a:lnSpc>
                <a:spcPct val="150000"/>
              </a:lnSpc>
            </a:pPr>
            <a:r>
              <a:rPr lang="en-US" sz="2400" b="1" dirty="0">
                <a:latin typeface="Times New Roman" panose="02020603050405020304" pitchFamily="18" charset="0"/>
                <a:cs typeface="Times New Roman" panose="02020603050405020304" pitchFamily="18" charset="0"/>
              </a:rPr>
              <a:t>Non-Functional Requirements:</a:t>
            </a:r>
          </a:p>
          <a:p>
            <a:pPr algn="just">
              <a:lnSpc>
                <a:spcPct val="150000"/>
              </a:lnSpc>
            </a:pPr>
            <a:r>
              <a:rPr lang="en-US" sz="2000" dirty="0">
                <a:latin typeface="Times New Roman" panose="02020603050405020304" pitchFamily="18" charset="0"/>
                <a:cs typeface="Times New Roman" panose="02020603050405020304" pitchFamily="18" charset="0"/>
              </a:rPr>
              <a:t>These are basically the quality constraints that the system must satisfy according to the project contract. The priority or extent to which these factors are implemented varies from one project to other. They are also called non-behavioral requirement.</a:t>
            </a:r>
          </a:p>
          <a:p>
            <a:pPr algn="just">
              <a:lnSpc>
                <a:spcPct val="150000"/>
              </a:lnSpc>
            </a:pP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Security</a:t>
            </a:r>
            <a:r>
              <a:rPr lang="en-US" sz="2000" dirty="0">
                <a:latin typeface="Times New Roman" panose="02020603050405020304" pitchFamily="18" charset="0"/>
                <a:cs typeface="Times New Roman" panose="02020603050405020304" pitchFamily="18" charset="0"/>
              </a:rPr>
              <a:t>: The system would provide access to only legitimate users. It will be secure on network and only authorized person can use it.</a:t>
            </a:r>
          </a:p>
          <a:p>
            <a:pPr algn="just">
              <a:lnSpc>
                <a:spcPct val="150000"/>
              </a:lnSpc>
            </a:pP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Ease of Use</a:t>
            </a:r>
            <a:r>
              <a:rPr lang="en-US" sz="2000" dirty="0">
                <a:latin typeface="Times New Roman" panose="02020603050405020304" pitchFamily="18" charset="0"/>
                <a:cs typeface="Times New Roman" panose="02020603050405020304" pitchFamily="18" charset="0"/>
              </a:rPr>
              <a:t>: The proposed system would be user-friendly and would provide Graphical User Interface (GUI).</a:t>
            </a:r>
          </a:p>
          <a:p>
            <a:pPr algn="just">
              <a:lnSpc>
                <a:spcPct val="150000"/>
              </a:lnSpc>
            </a:pP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Accessibility</a:t>
            </a:r>
            <a:r>
              <a:rPr lang="en-US" sz="2000" dirty="0">
                <a:latin typeface="Times New Roman" panose="02020603050405020304" pitchFamily="18" charset="0"/>
                <a:cs typeface="Times New Roman" panose="02020603050405020304" pitchFamily="18" charset="0"/>
              </a:rPr>
              <a:t>: The proposed system would be GUI-based desktop application installed on computing root node (server) running the application.</a:t>
            </a:r>
          </a:p>
          <a:p>
            <a:pPr algn="just">
              <a:lnSpc>
                <a:spcPct val="150000"/>
              </a:lnSpc>
            </a:pP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Maintainability</a:t>
            </a:r>
            <a:r>
              <a:rPr lang="en-US" sz="2000" dirty="0">
                <a:latin typeface="Times New Roman" panose="02020603050405020304" pitchFamily="18" charset="0"/>
                <a:cs typeface="Times New Roman" panose="02020603050405020304" pitchFamily="18" charset="0"/>
              </a:rPr>
              <a:t>: The proposed system would be easy to maintain and extend. Minor modification to the system would not cause harm to the running application.</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3137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AB6180-0896-9BD2-FAF7-20AA8D50076B}"/>
              </a:ext>
            </a:extLst>
          </p:cNvPr>
          <p:cNvSpPr txBox="1"/>
          <p:nvPr/>
        </p:nvSpPr>
        <p:spPr>
          <a:xfrm>
            <a:off x="3239588" y="245304"/>
            <a:ext cx="5390578" cy="584775"/>
          </a:xfrm>
          <a:prstGeom prst="rect">
            <a:avLst/>
          </a:prstGeom>
          <a:noFill/>
        </p:spPr>
        <p:txBody>
          <a:bodyPr wrap="none" rtlCol="0">
            <a:spAutoFit/>
          </a:bodyPr>
          <a:lstStyle/>
          <a:p>
            <a:r>
              <a:rPr lang="en-US" sz="3200" b="1" dirty="0">
                <a:latin typeface="Times New Roman" panose="02020603050405020304" pitchFamily="18" charset="0"/>
                <a:cs typeface="Times New Roman" panose="02020603050405020304" pitchFamily="18" charset="0"/>
              </a:rPr>
              <a:t>System Architecture Diagram</a:t>
            </a:r>
            <a:endParaRPr lang="en-IN" sz="32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432C365-E4BF-D55F-BDC3-767EFA19B1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414" y="1444522"/>
            <a:ext cx="10511172" cy="4616643"/>
          </a:xfrm>
          <a:prstGeom prst="rect">
            <a:avLst/>
          </a:prstGeom>
        </p:spPr>
      </p:pic>
    </p:spTree>
    <p:extLst>
      <p:ext uri="{BB962C8B-B14F-4D97-AF65-F5344CB8AC3E}">
        <p14:creationId xmlns:p14="http://schemas.microsoft.com/office/powerpoint/2010/main" val="1257111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A865353-5631-70C8-256A-A23B2E112BEF}"/>
              </a:ext>
            </a:extLst>
          </p:cNvPr>
          <p:cNvSpPr txBox="1"/>
          <p:nvPr/>
        </p:nvSpPr>
        <p:spPr>
          <a:xfrm>
            <a:off x="5256713" y="618247"/>
            <a:ext cx="1640193"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Class Diagram</a:t>
            </a:r>
            <a:endParaRPr lang="en-IN"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8792DD68-6FDC-76EE-6901-4CB803BDDC16}"/>
              </a:ext>
            </a:extLst>
          </p:cNvPr>
          <p:cNvSpPr txBox="1"/>
          <p:nvPr/>
        </p:nvSpPr>
        <p:spPr>
          <a:xfrm>
            <a:off x="4690147" y="-16371"/>
            <a:ext cx="2933624" cy="584775"/>
          </a:xfrm>
          <a:prstGeom prst="rect">
            <a:avLst/>
          </a:prstGeom>
          <a:noFill/>
        </p:spPr>
        <p:txBody>
          <a:bodyPr wrap="none" rtlCol="0">
            <a:spAutoFit/>
          </a:bodyPr>
          <a:lstStyle/>
          <a:p>
            <a:r>
              <a:rPr lang="en-US" sz="3200" b="1" dirty="0">
                <a:latin typeface="Times New Roman" panose="02020603050405020304" pitchFamily="18" charset="0"/>
                <a:cs typeface="Times New Roman" panose="02020603050405020304" pitchFamily="18" charset="0"/>
              </a:rPr>
              <a:t>UML Diagrams</a:t>
            </a:r>
            <a:endParaRPr lang="en-IN" sz="32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58BA841-55DF-6CA2-8F59-8F59EC7A70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2377" y="1037422"/>
            <a:ext cx="8769530" cy="5537549"/>
          </a:xfrm>
          <a:prstGeom prst="rect">
            <a:avLst/>
          </a:prstGeom>
        </p:spPr>
      </p:pic>
    </p:spTree>
    <p:extLst>
      <p:ext uri="{BB962C8B-B14F-4D97-AF65-F5344CB8AC3E}">
        <p14:creationId xmlns:p14="http://schemas.microsoft.com/office/powerpoint/2010/main" val="3195518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7F2B7B4-DB08-51D8-466D-4894765D6E56}"/>
              </a:ext>
            </a:extLst>
          </p:cNvPr>
          <p:cNvSpPr txBox="1"/>
          <p:nvPr/>
        </p:nvSpPr>
        <p:spPr>
          <a:xfrm>
            <a:off x="4725490" y="139275"/>
            <a:ext cx="1941557"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Use case Diagram</a:t>
            </a:r>
            <a:endParaRPr lang="en-IN"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98BF508E-9C4A-F06C-FC03-C86400156E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0156" y="508607"/>
            <a:ext cx="7948061" cy="6034319"/>
          </a:xfrm>
          <a:prstGeom prst="rect">
            <a:avLst/>
          </a:prstGeom>
        </p:spPr>
      </p:pic>
    </p:spTree>
    <p:extLst>
      <p:ext uri="{BB962C8B-B14F-4D97-AF65-F5344CB8AC3E}">
        <p14:creationId xmlns:p14="http://schemas.microsoft.com/office/powerpoint/2010/main" val="4105282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FE5F86-4289-3461-4EFD-AE94CAF663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091" y="674431"/>
            <a:ext cx="10374779" cy="5804261"/>
          </a:xfrm>
          <a:prstGeom prst="rect">
            <a:avLst/>
          </a:prstGeom>
        </p:spPr>
      </p:pic>
      <p:sp>
        <p:nvSpPr>
          <p:cNvPr id="2" name="TextBox 1">
            <a:extLst>
              <a:ext uri="{FF2B5EF4-FFF2-40B4-BE49-F238E27FC236}">
                <a16:creationId xmlns:a16="http://schemas.microsoft.com/office/drawing/2014/main" id="{6BE180F3-6E2B-FE18-E2D3-FFD096C2EBF2}"/>
              </a:ext>
            </a:extLst>
          </p:cNvPr>
          <p:cNvSpPr txBox="1"/>
          <p:nvPr/>
        </p:nvSpPr>
        <p:spPr>
          <a:xfrm>
            <a:off x="4789713" y="274321"/>
            <a:ext cx="3142848"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Customer Sequence Diagram:</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06653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59043C-93F7-9B99-06FF-DEF32A5810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8182" y="1012608"/>
            <a:ext cx="10005212" cy="5187390"/>
          </a:xfrm>
          <a:prstGeom prst="rect">
            <a:avLst/>
          </a:prstGeom>
        </p:spPr>
      </p:pic>
      <p:sp>
        <p:nvSpPr>
          <p:cNvPr id="4" name="TextBox 3">
            <a:extLst>
              <a:ext uri="{FF2B5EF4-FFF2-40B4-BE49-F238E27FC236}">
                <a16:creationId xmlns:a16="http://schemas.microsoft.com/office/drawing/2014/main" id="{D995C9BE-14D5-3FD2-8949-27A049949B60}"/>
              </a:ext>
            </a:extLst>
          </p:cNvPr>
          <p:cNvSpPr txBox="1"/>
          <p:nvPr/>
        </p:nvSpPr>
        <p:spPr>
          <a:xfrm>
            <a:off x="4789713" y="274321"/>
            <a:ext cx="2732479"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Seller Sequence Diagram:</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13324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F7B819-BA42-E1E3-74A9-DD2A0BC30D44}"/>
              </a:ext>
            </a:extLst>
          </p:cNvPr>
          <p:cNvSpPr txBox="1"/>
          <p:nvPr/>
        </p:nvSpPr>
        <p:spPr>
          <a:xfrm>
            <a:off x="4775350" y="95517"/>
            <a:ext cx="1896673" cy="369332"/>
          </a:xfrm>
          <a:prstGeom prst="rect">
            <a:avLst/>
          </a:prstGeom>
          <a:noFill/>
        </p:spPr>
        <p:txBody>
          <a:bodyPr wrap="none" rtlCol="0">
            <a:spAutoFit/>
          </a:bodyPr>
          <a:lstStyle/>
          <a:p>
            <a:pPr algn="ctr"/>
            <a:r>
              <a:rPr lang="en-US" b="1" dirty="0">
                <a:latin typeface="Times New Roman" panose="02020603050405020304" pitchFamily="18" charset="0"/>
                <a:cs typeface="Times New Roman" panose="02020603050405020304" pitchFamily="18" charset="0"/>
              </a:rPr>
              <a:t>Activity Diagram</a:t>
            </a:r>
            <a:endParaRPr lang="en-IN"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E34BD99-A11B-32E3-3905-287AD79FE1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6653" y="555954"/>
            <a:ext cx="8178693" cy="6123867"/>
          </a:xfrm>
          <a:prstGeom prst="rect">
            <a:avLst/>
          </a:prstGeom>
        </p:spPr>
      </p:pic>
    </p:spTree>
    <p:extLst>
      <p:ext uri="{BB962C8B-B14F-4D97-AF65-F5344CB8AC3E}">
        <p14:creationId xmlns:p14="http://schemas.microsoft.com/office/powerpoint/2010/main" val="31552484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CE9BE0A-2A81-6B1A-E080-3D95D6F6EECF}"/>
              </a:ext>
            </a:extLst>
          </p:cNvPr>
          <p:cNvSpPr txBox="1"/>
          <p:nvPr/>
        </p:nvSpPr>
        <p:spPr>
          <a:xfrm>
            <a:off x="432141" y="690872"/>
            <a:ext cx="2162772" cy="400110"/>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Basic Home Page:</a:t>
            </a:r>
            <a:endParaRPr lang="en-IN" sz="20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292F061-5D7C-F4A0-B6BF-B7D42AA8C73A}"/>
              </a:ext>
            </a:extLst>
          </p:cNvPr>
          <p:cNvSpPr txBox="1"/>
          <p:nvPr/>
        </p:nvSpPr>
        <p:spPr>
          <a:xfrm>
            <a:off x="2306599" y="96955"/>
            <a:ext cx="6704656" cy="584775"/>
          </a:xfrm>
          <a:prstGeom prst="rect">
            <a:avLst/>
          </a:prstGeom>
          <a:noFill/>
        </p:spPr>
        <p:txBody>
          <a:bodyPr wrap="none" rtlCol="0">
            <a:spAutoFit/>
          </a:bodyPr>
          <a:lstStyle/>
          <a:p>
            <a:pPr algn="ctr"/>
            <a:r>
              <a:rPr lang="en-US" sz="3200" b="1" dirty="0">
                <a:latin typeface="Times New Roman" panose="02020603050405020304" pitchFamily="18" charset="0"/>
                <a:cs typeface="Times New Roman" panose="02020603050405020304" pitchFamily="18" charset="0"/>
              </a:rPr>
              <a:t>Implementation and Output Screens:</a:t>
            </a:r>
            <a:endParaRPr lang="en-IN" sz="32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C13BC7A5-01DD-4AC4-755F-311D5E22C5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424" y="1310898"/>
            <a:ext cx="11373435" cy="5581937"/>
          </a:xfrm>
          <a:prstGeom prst="rect">
            <a:avLst/>
          </a:prstGeom>
        </p:spPr>
      </p:pic>
    </p:spTree>
    <p:extLst>
      <p:ext uri="{BB962C8B-B14F-4D97-AF65-F5344CB8AC3E}">
        <p14:creationId xmlns:p14="http://schemas.microsoft.com/office/powerpoint/2010/main" val="1159979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E9529ED-1ABA-3171-A490-2AAB429E7C3C}"/>
              </a:ext>
            </a:extLst>
          </p:cNvPr>
          <p:cNvSpPr txBox="1"/>
          <p:nvPr/>
        </p:nvSpPr>
        <p:spPr>
          <a:xfrm>
            <a:off x="3445779" y="853295"/>
            <a:ext cx="8597225" cy="5909310"/>
          </a:xfrm>
          <a:prstGeom prst="rect">
            <a:avLst/>
          </a:prstGeom>
          <a:noFill/>
        </p:spPr>
        <p:txBody>
          <a:bodyPr wrap="none" rtlCol="0">
            <a:spAutoFit/>
          </a:bodyPr>
          <a:lstStyle/>
          <a:p>
            <a:r>
              <a:rPr lang="en-IN" dirty="0"/>
              <a:t>&lt;?</a:t>
            </a:r>
            <a:r>
              <a:rPr lang="en-IN" dirty="0" err="1"/>
              <a:t>php</a:t>
            </a:r>
            <a:endParaRPr lang="en-IN" dirty="0"/>
          </a:p>
          <a:p>
            <a:r>
              <a:rPr lang="en-IN" dirty="0"/>
              <a:t>Class Database{ </a:t>
            </a:r>
          </a:p>
          <a:p>
            <a:r>
              <a:rPr lang="en-IN" dirty="0"/>
              <a:t>private $server = "</a:t>
            </a:r>
            <a:r>
              <a:rPr lang="en-IN" dirty="0" err="1"/>
              <a:t>mysql:host</a:t>
            </a:r>
            <a:r>
              <a:rPr lang="en-IN" dirty="0"/>
              <a:t>=</a:t>
            </a:r>
            <a:r>
              <a:rPr lang="en-IN" dirty="0" err="1"/>
              <a:t>localhost;dbname</a:t>
            </a:r>
            <a:r>
              <a:rPr lang="en-IN" dirty="0"/>
              <a:t>=</a:t>
            </a:r>
            <a:r>
              <a:rPr lang="en-IN" dirty="0" err="1"/>
              <a:t>ecomm</a:t>
            </a:r>
            <a:r>
              <a:rPr lang="en-IN" dirty="0"/>
              <a:t>";</a:t>
            </a:r>
          </a:p>
          <a:p>
            <a:r>
              <a:rPr lang="en-IN" dirty="0"/>
              <a:t>private $username = "root";</a:t>
            </a:r>
          </a:p>
          <a:p>
            <a:r>
              <a:rPr lang="en-IN" dirty="0"/>
              <a:t>private $password = "";</a:t>
            </a:r>
          </a:p>
          <a:p>
            <a:r>
              <a:rPr lang="en-IN" dirty="0"/>
              <a:t>private $options  = array(PDO::ATTR_ERRMODE =&gt; PDO::ERRMODE_</a:t>
            </a:r>
          </a:p>
          <a:p>
            <a:r>
              <a:rPr lang="en-IN" dirty="0"/>
              <a:t>EXCEPTION,PDO::ATTR_DEFAULT_FETCH_MODE =&gt; PDO::FETCH_ASSOC,);</a:t>
            </a:r>
          </a:p>
          <a:p>
            <a:r>
              <a:rPr lang="en-IN" dirty="0"/>
              <a:t>protected $conn; 	</a:t>
            </a:r>
          </a:p>
          <a:p>
            <a:r>
              <a:rPr lang="en-IN" dirty="0"/>
              <a:t>public function open(){try{</a:t>
            </a:r>
          </a:p>
          <a:p>
            <a:r>
              <a:rPr lang="en-IN" dirty="0"/>
              <a:t>$this-&gt;conn = new PDO($this-&gt;server, $this-&gt;username, $this-&gt;password, $this-&gt;options);</a:t>
            </a:r>
          </a:p>
          <a:p>
            <a:r>
              <a:rPr lang="en-IN" dirty="0"/>
              <a:t>return $this-&gt;conn; 		}</a:t>
            </a:r>
          </a:p>
          <a:p>
            <a:r>
              <a:rPr lang="en-IN" dirty="0"/>
              <a:t>catch (</a:t>
            </a:r>
            <a:r>
              <a:rPr lang="en-IN" dirty="0" err="1"/>
              <a:t>PDOException</a:t>
            </a:r>
            <a:r>
              <a:rPr lang="en-IN" dirty="0"/>
              <a:t> $e){</a:t>
            </a:r>
          </a:p>
          <a:p>
            <a:r>
              <a:rPr lang="en-IN" dirty="0"/>
              <a:t>echo "There is some problem in connection: " . $e-&gt;</a:t>
            </a:r>
            <a:r>
              <a:rPr lang="en-IN" dirty="0" err="1"/>
              <a:t>getMessage</a:t>
            </a:r>
            <a:r>
              <a:rPr lang="en-IN" dirty="0"/>
              <a:t>();</a:t>
            </a:r>
          </a:p>
          <a:p>
            <a:r>
              <a:rPr lang="en-IN" dirty="0"/>
              <a:t>}</a:t>
            </a:r>
          </a:p>
          <a:p>
            <a:r>
              <a:rPr lang="en-IN" dirty="0"/>
              <a:t>}</a:t>
            </a:r>
          </a:p>
          <a:p>
            <a:r>
              <a:rPr lang="en-IN" dirty="0"/>
              <a:t>public function close(){</a:t>
            </a:r>
          </a:p>
          <a:p>
            <a:r>
              <a:rPr lang="en-IN" dirty="0"/>
              <a:t>$this-&gt;conn = null;</a:t>
            </a:r>
          </a:p>
          <a:p>
            <a:r>
              <a:rPr lang="en-IN" dirty="0"/>
              <a:t>} </a:t>
            </a:r>
          </a:p>
          <a:p>
            <a:r>
              <a:rPr lang="en-IN" dirty="0"/>
              <a:t>}</a:t>
            </a:r>
          </a:p>
          <a:p>
            <a:r>
              <a:rPr lang="en-IN" dirty="0"/>
              <a:t>$</a:t>
            </a:r>
            <a:r>
              <a:rPr lang="en-IN" dirty="0" err="1"/>
              <a:t>pdo</a:t>
            </a:r>
            <a:r>
              <a:rPr lang="en-IN" dirty="0"/>
              <a:t> = new Database();</a:t>
            </a:r>
          </a:p>
          <a:p>
            <a:r>
              <a:rPr lang="en-IN" dirty="0"/>
              <a:t>?&gt;</a:t>
            </a:r>
          </a:p>
        </p:txBody>
      </p:sp>
      <p:sp>
        <p:nvSpPr>
          <p:cNvPr id="7" name="TextBox 6">
            <a:extLst>
              <a:ext uri="{FF2B5EF4-FFF2-40B4-BE49-F238E27FC236}">
                <a16:creationId xmlns:a16="http://schemas.microsoft.com/office/drawing/2014/main" id="{9A3BBC4A-9358-0CFB-3096-25942AF8FC86}"/>
              </a:ext>
            </a:extLst>
          </p:cNvPr>
          <p:cNvSpPr txBox="1"/>
          <p:nvPr/>
        </p:nvSpPr>
        <p:spPr>
          <a:xfrm>
            <a:off x="415349" y="400121"/>
            <a:ext cx="2457917" cy="400110"/>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Database Structure:</a:t>
            </a:r>
            <a:endParaRPr lang="en-IN" sz="20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D553106-BD0F-5179-B6E5-65A8F33D6DB1}"/>
              </a:ext>
            </a:extLst>
          </p:cNvPr>
          <p:cNvSpPr txBox="1"/>
          <p:nvPr/>
        </p:nvSpPr>
        <p:spPr>
          <a:xfrm>
            <a:off x="5169512" y="369344"/>
            <a:ext cx="2513830" cy="400110"/>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Database Connection</a:t>
            </a:r>
            <a:endParaRPr lang="en-IN" sz="2000" b="1"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8585B863-29E0-0C7A-AAFD-5700289470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996" y="1200191"/>
            <a:ext cx="3016552" cy="3171512"/>
          </a:xfrm>
          <a:prstGeom prst="rect">
            <a:avLst/>
          </a:prstGeom>
        </p:spPr>
      </p:pic>
    </p:spTree>
    <p:extLst>
      <p:ext uri="{BB962C8B-B14F-4D97-AF65-F5344CB8AC3E}">
        <p14:creationId xmlns:p14="http://schemas.microsoft.com/office/powerpoint/2010/main" val="3069850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96992D-E797-3751-6441-86870FDB7D24}"/>
              </a:ext>
            </a:extLst>
          </p:cNvPr>
          <p:cNvSpPr txBox="1"/>
          <p:nvPr/>
        </p:nvSpPr>
        <p:spPr>
          <a:xfrm>
            <a:off x="4021182" y="0"/>
            <a:ext cx="4149635" cy="646331"/>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Contents</a:t>
            </a:r>
            <a:endParaRPr lang="en-IN" sz="3600"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93017065-1389-EAAA-575D-D3A25A470DB8}"/>
              </a:ext>
            </a:extLst>
          </p:cNvPr>
          <p:cNvSpPr txBox="1"/>
          <p:nvPr/>
        </p:nvSpPr>
        <p:spPr>
          <a:xfrm>
            <a:off x="1698171" y="604685"/>
            <a:ext cx="8064137" cy="7227941"/>
          </a:xfrm>
          <a:prstGeom prst="rect">
            <a:avLst/>
          </a:prstGeom>
          <a:noFill/>
        </p:spPr>
        <p:txBody>
          <a:bodyPr wrap="square" rtlCol="0">
            <a:spAutoFit/>
          </a:bodyPr>
          <a:lstStyle/>
          <a:p>
            <a:pPr>
              <a:lnSpc>
                <a:spcPct val="150000"/>
              </a:lnSpc>
            </a:pPr>
            <a:r>
              <a:rPr lang="en-US" sz="2400" dirty="0">
                <a:latin typeface="Times New Roman" panose="02020603050405020304" pitchFamily="18" charset="0"/>
                <a:cs typeface="Times New Roman" panose="02020603050405020304" pitchFamily="18" charset="0"/>
              </a:rPr>
              <a:t>Abstract</a:t>
            </a:r>
          </a:p>
          <a:p>
            <a:pPr>
              <a:lnSpc>
                <a:spcPct val="150000"/>
              </a:lnSpc>
            </a:pPr>
            <a:r>
              <a:rPr lang="en-US" sz="2400" dirty="0">
                <a:latin typeface="Times New Roman" panose="02020603050405020304" pitchFamily="18" charset="0"/>
                <a:cs typeface="Times New Roman" panose="02020603050405020304" pitchFamily="18" charset="0"/>
              </a:rPr>
              <a:t>Existing System</a:t>
            </a:r>
          </a:p>
          <a:p>
            <a:pPr>
              <a:lnSpc>
                <a:spcPct val="150000"/>
              </a:lnSpc>
            </a:pPr>
            <a:r>
              <a:rPr lang="en-US" sz="2400" dirty="0">
                <a:latin typeface="Times New Roman" panose="02020603050405020304" pitchFamily="18" charset="0"/>
                <a:cs typeface="Times New Roman" panose="02020603050405020304" pitchFamily="18" charset="0"/>
              </a:rPr>
              <a:t>Proposed System</a:t>
            </a:r>
          </a:p>
          <a:p>
            <a:pPr>
              <a:lnSpc>
                <a:spcPct val="150000"/>
              </a:lnSpc>
            </a:pPr>
            <a:r>
              <a:rPr lang="en-IN" sz="2400" dirty="0">
                <a:latin typeface="Times New Roman" panose="02020603050405020304" pitchFamily="18" charset="0"/>
                <a:cs typeface="Times New Roman" panose="02020603050405020304" pitchFamily="18" charset="0"/>
              </a:rPr>
              <a:t>Software &amp; Hardware </a:t>
            </a:r>
            <a:r>
              <a:rPr lang="en-US" sz="2400" dirty="0">
                <a:latin typeface="Times New Roman" panose="02020603050405020304" pitchFamily="18" charset="0"/>
                <a:cs typeface="Times New Roman" panose="02020603050405020304" pitchFamily="18" charset="0"/>
              </a:rPr>
              <a:t>Requirements</a:t>
            </a:r>
          </a:p>
          <a:p>
            <a:pPr>
              <a:lnSpc>
                <a:spcPct val="150000"/>
              </a:lnSpc>
            </a:pPr>
            <a:r>
              <a:rPr lang="en-IN" sz="2400" dirty="0">
                <a:latin typeface="Times New Roman" panose="02020603050405020304" pitchFamily="18" charset="0"/>
                <a:cs typeface="Times New Roman" panose="02020603050405020304" pitchFamily="18" charset="0"/>
              </a:rPr>
              <a:t>Functional </a:t>
            </a:r>
            <a:r>
              <a:rPr lang="en-US" sz="2400" dirty="0">
                <a:latin typeface="Times New Roman" panose="02020603050405020304" pitchFamily="18" charset="0"/>
                <a:cs typeface="Times New Roman" panose="02020603050405020304" pitchFamily="18" charset="0"/>
              </a:rPr>
              <a:t>Requirements</a:t>
            </a:r>
          </a:p>
          <a:p>
            <a:pPr>
              <a:lnSpc>
                <a:spcPct val="150000"/>
              </a:lnSpc>
            </a:pPr>
            <a:r>
              <a:rPr lang="en-IN" sz="2400" dirty="0">
                <a:latin typeface="Times New Roman" panose="02020603050405020304" pitchFamily="18" charset="0"/>
                <a:cs typeface="Times New Roman" panose="02020603050405020304" pitchFamily="18" charset="0"/>
              </a:rPr>
              <a:t>Non-Functional </a:t>
            </a:r>
            <a:r>
              <a:rPr lang="en-US" sz="2400" dirty="0">
                <a:latin typeface="Times New Roman" panose="02020603050405020304" pitchFamily="18" charset="0"/>
                <a:cs typeface="Times New Roman" panose="02020603050405020304" pitchFamily="18" charset="0"/>
              </a:rPr>
              <a:t>Requirements</a:t>
            </a:r>
          </a:p>
          <a:p>
            <a:pPr>
              <a:lnSpc>
                <a:spcPct val="150000"/>
              </a:lnSpc>
            </a:pPr>
            <a:r>
              <a:rPr lang="en-US" sz="2400" dirty="0">
                <a:latin typeface="Times New Roman" panose="02020603050405020304" pitchFamily="18" charset="0"/>
                <a:cs typeface="Times New Roman" panose="02020603050405020304" pitchFamily="18" charset="0"/>
              </a:rPr>
              <a:t>System Architecture</a:t>
            </a:r>
          </a:p>
          <a:p>
            <a:pPr>
              <a:lnSpc>
                <a:spcPct val="150000"/>
              </a:lnSpc>
            </a:pPr>
            <a:r>
              <a:rPr lang="en-US" sz="2400" dirty="0">
                <a:latin typeface="Times New Roman" panose="02020603050405020304" pitchFamily="18" charset="0"/>
                <a:cs typeface="Times New Roman" panose="02020603050405020304" pitchFamily="18" charset="0"/>
              </a:rPr>
              <a:t>UML Diagrams</a:t>
            </a:r>
          </a:p>
          <a:p>
            <a:pPr>
              <a:lnSpc>
                <a:spcPct val="150000"/>
              </a:lnSpc>
            </a:pPr>
            <a:r>
              <a:rPr lang="en-US" sz="2400" dirty="0">
                <a:latin typeface="Times New Roman" panose="02020603050405020304" pitchFamily="18" charset="0"/>
                <a:cs typeface="Times New Roman" panose="02020603050405020304" pitchFamily="18" charset="0"/>
              </a:rPr>
              <a:t>Implementation And Output Screens</a:t>
            </a:r>
          </a:p>
          <a:p>
            <a:pPr>
              <a:lnSpc>
                <a:spcPct val="150000"/>
              </a:lnSpc>
            </a:pPr>
            <a:r>
              <a:rPr lang="en-US" sz="2400" dirty="0">
                <a:latin typeface="Times New Roman" panose="02020603050405020304" pitchFamily="18" charset="0"/>
                <a:cs typeface="Times New Roman" panose="02020603050405020304" pitchFamily="18" charset="0"/>
              </a:rPr>
              <a:t>Conclusion</a:t>
            </a:r>
          </a:p>
          <a:p>
            <a:pPr>
              <a:lnSpc>
                <a:spcPct val="150000"/>
              </a:lnSpc>
            </a:pPr>
            <a:r>
              <a:rPr lang="en-US" sz="2400" dirty="0">
                <a:latin typeface="Times New Roman" panose="02020603050405020304" pitchFamily="18" charset="0"/>
                <a:cs typeface="Times New Roman" panose="02020603050405020304" pitchFamily="18" charset="0"/>
              </a:rPr>
              <a:t>References </a:t>
            </a:r>
          </a:p>
          <a:p>
            <a:pPr>
              <a:lnSpc>
                <a:spcPct val="150000"/>
              </a:lnSpc>
            </a:pPr>
            <a:endParaRPr lang="en-US" sz="2400" dirty="0">
              <a:latin typeface="Times New Roman" panose="02020603050405020304" pitchFamily="18" charset="0"/>
              <a:cs typeface="Times New Roman" panose="02020603050405020304" pitchFamily="18" charset="0"/>
            </a:endParaRPr>
          </a:p>
          <a:p>
            <a:pPr>
              <a:lnSpc>
                <a:spcPct val="150000"/>
              </a:lnSpc>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34467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A07433-4204-85F0-01CB-00E97ACF29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400" y="1011514"/>
            <a:ext cx="3892750" cy="5131064"/>
          </a:xfrm>
          <a:prstGeom prst="rect">
            <a:avLst/>
          </a:prstGeom>
        </p:spPr>
      </p:pic>
      <p:sp>
        <p:nvSpPr>
          <p:cNvPr id="4" name="TextBox 3">
            <a:extLst>
              <a:ext uri="{FF2B5EF4-FFF2-40B4-BE49-F238E27FC236}">
                <a16:creationId xmlns:a16="http://schemas.microsoft.com/office/drawing/2014/main" id="{95AA540D-9D8A-225F-FE50-8F34420E96EF}"/>
              </a:ext>
            </a:extLst>
          </p:cNvPr>
          <p:cNvSpPr txBox="1"/>
          <p:nvPr/>
        </p:nvSpPr>
        <p:spPr>
          <a:xfrm>
            <a:off x="669502" y="155219"/>
            <a:ext cx="2784930" cy="400110"/>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User Registration Page:</a:t>
            </a:r>
            <a:endParaRPr lang="en-IN" sz="2000" b="1"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D4C031EA-4522-484A-5D2F-A8FFDEBB95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4851" y="1089560"/>
            <a:ext cx="4623038" cy="3886400"/>
          </a:xfrm>
          <a:prstGeom prst="rect">
            <a:avLst/>
          </a:prstGeom>
        </p:spPr>
      </p:pic>
      <p:sp>
        <p:nvSpPr>
          <p:cNvPr id="10" name="TextBox 9">
            <a:extLst>
              <a:ext uri="{FF2B5EF4-FFF2-40B4-BE49-F238E27FC236}">
                <a16:creationId xmlns:a16="http://schemas.microsoft.com/office/drawing/2014/main" id="{6263AAC4-4A4D-6BAF-526E-5C67AF85A3B7}"/>
              </a:ext>
            </a:extLst>
          </p:cNvPr>
          <p:cNvSpPr txBox="1"/>
          <p:nvPr/>
        </p:nvSpPr>
        <p:spPr>
          <a:xfrm>
            <a:off x="6096000" y="155219"/>
            <a:ext cx="1018227" cy="461665"/>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Email</a:t>
            </a:r>
            <a:r>
              <a:rPr lang="en-US" sz="2400" b="1" dirty="0">
                <a:latin typeface="Times New Roman" panose="02020603050405020304" pitchFamily="18" charset="0"/>
                <a:cs typeface="Times New Roman" panose="02020603050405020304" pitchFamily="18" charset="0"/>
              </a:rPr>
              <a:t> :</a:t>
            </a:r>
            <a:endParaRPr lang="en-IN" sz="2400" b="1"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42D1E736-677E-229A-2019-F6808B56C604}"/>
              </a:ext>
            </a:extLst>
          </p:cNvPr>
          <p:cNvSpPr txBox="1"/>
          <p:nvPr/>
        </p:nvSpPr>
        <p:spPr>
          <a:xfrm>
            <a:off x="9467872" y="355274"/>
            <a:ext cx="1889620" cy="307777"/>
          </a:xfrm>
          <a:prstGeom prst="rect">
            <a:avLst/>
          </a:prstGeom>
          <a:noFill/>
        </p:spPr>
        <p:txBody>
          <a:bodyPr wrap="none" rtlCol="0">
            <a:spAutoFit/>
          </a:bodyPr>
          <a:lstStyle/>
          <a:p>
            <a:r>
              <a:rPr lang="en-US" sz="1400" b="1" dirty="0">
                <a:latin typeface="Times New Roman" panose="02020603050405020304" pitchFamily="18" charset="0"/>
                <a:cs typeface="Times New Roman" panose="02020603050405020304" pitchFamily="18" charset="0"/>
              </a:rPr>
              <a:t>User Table Structure :</a:t>
            </a:r>
            <a:endParaRPr lang="en-IN" sz="14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1EBE336-16C9-C951-DCE3-938B6B7A19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58744" y="832372"/>
            <a:ext cx="1898748" cy="4400776"/>
          </a:xfrm>
          <a:prstGeom prst="rect">
            <a:avLst/>
          </a:prstGeom>
        </p:spPr>
      </p:pic>
    </p:spTree>
    <p:extLst>
      <p:ext uri="{BB962C8B-B14F-4D97-AF65-F5344CB8AC3E}">
        <p14:creationId xmlns:p14="http://schemas.microsoft.com/office/powerpoint/2010/main" val="768919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8599BC-A90B-F173-9FD1-AFEED5FAF76D}"/>
              </a:ext>
            </a:extLst>
          </p:cNvPr>
          <p:cNvSpPr txBox="1"/>
          <p:nvPr/>
        </p:nvSpPr>
        <p:spPr>
          <a:xfrm>
            <a:off x="349623" y="477176"/>
            <a:ext cx="7162800" cy="6494085"/>
          </a:xfrm>
          <a:prstGeom prst="rect">
            <a:avLst/>
          </a:prstGeom>
          <a:noFill/>
        </p:spPr>
        <p:txBody>
          <a:bodyPr wrap="square" rtlCol="0">
            <a:spAutoFit/>
          </a:bodyPr>
          <a:lstStyle/>
          <a:p>
            <a:r>
              <a:rPr lang="en-IN" sz="1600" dirty="0"/>
              <a:t>try{</a:t>
            </a:r>
          </a:p>
          <a:p>
            <a:r>
              <a:rPr lang="en-IN" sz="1600" dirty="0"/>
              <a:t>$</a:t>
            </a:r>
            <a:r>
              <a:rPr lang="en-IN" sz="1600" dirty="0" err="1"/>
              <a:t>stmt</a:t>
            </a:r>
            <a:r>
              <a:rPr lang="en-IN" sz="1600" dirty="0"/>
              <a:t> = $conn-&gt;prepare("INSERT INTO users(email, password,</a:t>
            </a:r>
          </a:p>
          <a:p>
            <a:r>
              <a:rPr lang="en-IN" sz="1600" dirty="0"/>
              <a:t>type, </a:t>
            </a:r>
            <a:r>
              <a:rPr lang="en-IN" sz="1600" dirty="0" err="1"/>
              <a:t>firstname</a:t>
            </a:r>
            <a:r>
              <a:rPr lang="en-IN" sz="1600" dirty="0"/>
              <a:t>, </a:t>
            </a:r>
            <a:r>
              <a:rPr lang="en-IN" sz="1600" dirty="0" err="1"/>
              <a:t>lastname</a:t>
            </a:r>
            <a:r>
              <a:rPr lang="en-IN" sz="1600" dirty="0"/>
              <a:t>, </a:t>
            </a:r>
            <a:r>
              <a:rPr lang="en-IN" sz="1600" dirty="0" err="1"/>
              <a:t>activate_code</a:t>
            </a:r>
            <a:r>
              <a:rPr lang="en-IN" sz="1600" dirty="0"/>
              <a:t>, </a:t>
            </a:r>
            <a:r>
              <a:rPr lang="en-IN" sz="1600" dirty="0" err="1"/>
              <a:t>created_on</a:t>
            </a:r>
            <a:r>
              <a:rPr lang="en-IN" sz="1600" dirty="0"/>
              <a:t>) VALUES</a:t>
            </a:r>
          </a:p>
          <a:p>
            <a:r>
              <a:rPr lang="en-IN" sz="1600" dirty="0"/>
              <a:t> (:email, :</a:t>
            </a:r>
            <a:r>
              <a:rPr lang="en-IN" sz="1600" dirty="0" err="1"/>
              <a:t>password,:type</a:t>
            </a:r>
            <a:r>
              <a:rPr lang="en-IN" sz="1600" dirty="0"/>
              <a:t>, :</a:t>
            </a:r>
            <a:r>
              <a:rPr lang="en-IN" sz="1600" dirty="0" err="1"/>
              <a:t>firstname</a:t>
            </a:r>
            <a:r>
              <a:rPr lang="en-IN" sz="1600" dirty="0"/>
              <a:t>, :</a:t>
            </a:r>
            <a:r>
              <a:rPr lang="en-IN" sz="1600" dirty="0" err="1"/>
              <a:t>lastname</a:t>
            </a:r>
            <a:r>
              <a:rPr lang="en-IN" sz="1600" dirty="0"/>
              <a:t>, :code, :now)");</a:t>
            </a:r>
          </a:p>
          <a:p>
            <a:r>
              <a:rPr lang="en-IN" sz="1600" dirty="0"/>
              <a:t>$</a:t>
            </a:r>
            <a:r>
              <a:rPr lang="en-IN" sz="1600" dirty="0" err="1"/>
              <a:t>stmt</a:t>
            </a:r>
            <a:r>
              <a:rPr lang="en-IN" sz="1600" dirty="0"/>
              <a:t>-&gt;execute(['email'=&gt;$email, 'password'=&gt;$password,</a:t>
            </a:r>
          </a:p>
          <a:p>
            <a:r>
              <a:rPr lang="en-IN" sz="1600" dirty="0"/>
              <a:t>'type'=&gt;$type, '</a:t>
            </a:r>
            <a:r>
              <a:rPr lang="en-IN" sz="1600" dirty="0" err="1"/>
              <a:t>firstname</a:t>
            </a:r>
            <a:r>
              <a:rPr lang="en-IN" sz="1600" dirty="0"/>
              <a:t>'=&gt;$</a:t>
            </a:r>
            <a:r>
              <a:rPr lang="en-IN" sz="1600" dirty="0" err="1"/>
              <a:t>firstname</a:t>
            </a:r>
            <a:r>
              <a:rPr lang="en-IN" sz="1600" dirty="0"/>
              <a:t>, '</a:t>
            </a:r>
            <a:r>
              <a:rPr lang="en-IN" sz="1600" dirty="0" err="1"/>
              <a:t>lastname</a:t>
            </a:r>
            <a:r>
              <a:rPr lang="en-IN" sz="1600" dirty="0"/>
              <a:t>'=&gt;$</a:t>
            </a:r>
            <a:r>
              <a:rPr lang="en-IN" sz="1600" dirty="0" err="1"/>
              <a:t>lastname</a:t>
            </a:r>
            <a:r>
              <a:rPr lang="en-IN" sz="1600" dirty="0"/>
              <a:t>,</a:t>
            </a:r>
          </a:p>
          <a:p>
            <a:r>
              <a:rPr lang="en-IN" sz="1600" dirty="0"/>
              <a:t> 'code'=&gt;$code, 'now'=&gt;$now]);$</a:t>
            </a:r>
            <a:r>
              <a:rPr lang="en-IN" sz="1600" dirty="0" err="1"/>
              <a:t>userid</a:t>
            </a:r>
            <a:r>
              <a:rPr lang="en-IN" sz="1600" dirty="0"/>
              <a:t> = $conn-&gt;</a:t>
            </a:r>
            <a:r>
              <a:rPr lang="en-IN" sz="1600" dirty="0" err="1"/>
              <a:t>lastInsertId</a:t>
            </a:r>
            <a:r>
              <a:rPr lang="en-IN" sz="1600" dirty="0"/>
              <a:t>();</a:t>
            </a:r>
          </a:p>
          <a:p>
            <a:r>
              <a:rPr lang="en-IN" sz="1600" dirty="0"/>
              <a:t>$message=“&lt;p&gt;Your Account:&lt;/p&gt;</a:t>
            </a:r>
          </a:p>
          <a:p>
            <a:r>
              <a:rPr lang="en-IN" sz="1600" dirty="0"/>
              <a:t>&lt;p&gt;Email: ".$email."&lt;/p&gt;</a:t>
            </a:r>
          </a:p>
          <a:p>
            <a:r>
              <a:rPr lang="en-IN" sz="1600" dirty="0"/>
              <a:t>&lt;p&gt;Password: ".$_POST['password']."&lt;/p&gt;</a:t>
            </a:r>
          </a:p>
          <a:p>
            <a:r>
              <a:rPr lang="en-IN" sz="1600" dirty="0"/>
              <a:t>&lt;p&gt;Please click the link below to activate your account.&lt;/p&gt;</a:t>
            </a:r>
          </a:p>
          <a:p>
            <a:r>
              <a:rPr lang="en-IN" sz="1600" dirty="0"/>
              <a:t>&lt;a </a:t>
            </a:r>
            <a:r>
              <a:rPr lang="en-IN" sz="1600" dirty="0" err="1"/>
              <a:t>href</a:t>
            </a:r>
            <a:r>
              <a:rPr lang="en-IN" sz="1600" dirty="0"/>
              <a:t>='http://localhost/ecommerce/activate.php?</a:t>
            </a:r>
          </a:p>
          <a:p>
            <a:r>
              <a:rPr lang="en-IN" sz="1600" dirty="0"/>
              <a:t>code=".$code."&amp;user=".$</a:t>
            </a:r>
            <a:r>
              <a:rPr lang="en-IN" sz="1600" dirty="0" err="1"/>
              <a:t>userid</a:t>
            </a:r>
            <a:r>
              <a:rPr lang="en-IN" sz="1600" dirty="0"/>
              <a:t>.“’&gt;Activate Account&lt;/a&gt;";</a:t>
            </a:r>
          </a:p>
          <a:p>
            <a:r>
              <a:rPr lang="en-IN" sz="1600" dirty="0"/>
              <a:t>require 'vendor/</a:t>
            </a:r>
            <a:r>
              <a:rPr lang="en-IN" sz="1600" dirty="0" err="1"/>
              <a:t>autoload.php</a:t>
            </a:r>
            <a:r>
              <a:rPr lang="en-IN" sz="1600" dirty="0"/>
              <a:t>’;// PHP Mailer</a:t>
            </a:r>
          </a:p>
          <a:p>
            <a:r>
              <a:rPr lang="en-IN" sz="1600" dirty="0"/>
              <a:t>$mail = new </a:t>
            </a:r>
            <a:r>
              <a:rPr lang="en-IN" sz="1600" dirty="0" err="1"/>
              <a:t>PHPMailer</a:t>
            </a:r>
            <a:r>
              <a:rPr lang="en-IN" sz="1600" dirty="0"/>
              <a:t>(true);                             </a:t>
            </a:r>
          </a:p>
          <a:p>
            <a:r>
              <a:rPr lang="en-IN" sz="1600" dirty="0"/>
              <a:t>try {</a:t>
            </a:r>
          </a:p>
          <a:p>
            <a:r>
              <a:rPr lang="en-IN" sz="1600" dirty="0"/>
              <a:t>$mail-&gt;</a:t>
            </a:r>
            <a:r>
              <a:rPr lang="en-IN" sz="1600" dirty="0" err="1"/>
              <a:t>isSMTP</a:t>
            </a:r>
            <a:r>
              <a:rPr lang="en-IN" sz="1600" dirty="0"/>
              <a:t>(); //Server settings                                </a:t>
            </a:r>
          </a:p>
          <a:p>
            <a:r>
              <a:rPr lang="en-IN" sz="1600" dirty="0"/>
              <a:t>$mail-&gt;Host = 'smtp.gmail.com';                      </a:t>
            </a:r>
          </a:p>
          <a:p>
            <a:r>
              <a:rPr lang="en-IN" sz="1600" dirty="0"/>
              <a:t>$mail-&gt;</a:t>
            </a:r>
            <a:r>
              <a:rPr lang="en-IN" sz="1600" dirty="0" err="1"/>
              <a:t>SMTPAuth</a:t>
            </a:r>
            <a:r>
              <a:rPr lang="en-IN" sz="1600" dirty="0"/>
              <a:t> = true;                               </a:t>
            </a:r>
          </a:p>
          <a:p>
            <a:r>
              <a:rPr lang="en-IN" sz="1600" dirty="0"/>
              <a:t>$mail-&gt;Username = 'thurbilli@gdctuni.edu.in';     </a:t>
            </a:r>
          </a:p>
          <a:p>
            <a:r>
              <a:rPr lang="en-IN" sz="1600" dirty="0"/>
              <a:t>$mail-&gt;Password = '</a:t>
            </a:r>
            <a:r>
              <a:rPr lang="en-IN" sz="1600" dirty="0" err="1"/>
              <a:t>aqwlxwmidgdyuzfu</a:t>
            </a:r>
            <a:r>
              <a:rPr lang="en-IN" sz="1600" dirty="0"/>
              <a:t>';                    </a:t>
            </a:r>
          </a:p>
          <a:p>
            <a:r>
              <a:rPr lang="en-IN" sz="1600" dirty="0"/>
              <a:t>$mail-&gt;</a:t>
            </a:r>
            <a:r>
              <a:rPr lang="en-IN" sz="1600" dirty="0" err="1"/>
              <a:t>SMTPOptions</a:t>
            </a:r>
            <a:r>
              <a:rPr lang="en-IN" sz="1600" dirty="0"/>
              <a:t> = array(</a:t>
            </a:r>
          </a:p>
          <a:p>
            <a:r>
              <a:rPr lang="en-IN" sz="1600" dirty="0"/>
              <a:t>	'</a:t>
            </a:r>
            <a:r>
              <a:rPr lang="en-IN" sz="1600" dirty="0" err="1"/>
              <a:t>ssl</a:t>
            </a:r>
            <a:r>
              <a:rPr lang="en-IN" sz="1600" dirty="0"/>
              <a:t>' =&gt; array(</a:t>
            </a:r>
          </a:p>
          <a:p>
            <a:r>
              <a:rPr lang="en-IN" sz="1600" dirty="0"/>
              <a:t>	'</a:t>
            </a:r>
            <a:r>
              <a:rPr lang="en-IN" sz="1600" dirty="0" err="1"/>
              <a:t>verify_peer</a:t>
            </a:r>
            <a:r>
              <a:rPr lang="en-IN" sz="1600" dirty="0"/>
              <a:t>' =&gt; false,</a:t>
            </a:r>
          </a:p>
          <a:p>
            <a:r>
              <a:rPr lang="en-IN" sz="1600" dirty="0"/>
              <a:t>	'</a:t>
            </a:r>
            <a:r>
              <a:rPr lang="en-IN" sz="1600" dirty="0" err="1"/>
              <a:t>verify_peer_name</a:t>
            </a:r>
            <a:r>
              <a:rPr lang="en-IN" sz="1600" dirty="0"/>
              <a:t>' =&gt; false,</a:t>
            </a:r>
          </a:p>
          <a:p>
            <a:r>
              <a:rPr lang="en-IN" sz="1600" dirty="0"/>
              <a:t>	'</a:t>
            </a:r>
            <a:r>
              <a:rPr lang="en-IN" sz="1600" dirty="0" err="1"/>
              <a:t>allow_self_signed</a:t>
            </a:r>
            <a:r>
              <a:rPr lang="en-IN" sz="1600" dirty="0"/>
              <a:t>' =&gt; true));                         </a:t>
            </a:r>
          </a:p>
        </p:txBody>
      </p:sp>
      <p:sp>
        <p:nvSpPr>
          <p:cNvPr id="3" name="TextBox 2">
            <a:extLst>
              <a:ext uri="{FF2B5EF4-FFF2-40B4-BE49-F238E27FC236}">
                <a16:creationId xmlns:a16="http://schemas.microsoft.com/office/drawing/2014/main" id="{EC6DCFB7-E4D0-E2C2-8D7E-53500F861C61}"/>
              </a:ext>
            </a:extLst>
          </p:cNvPr>
          <p:cNvSpPr txBox="1"/>
          <p:nvPr/>
        </p:nvSpPr>
        <p:spPr>
          <a:xfrm>
            <a:off x="6096000" y="477176"/>
            <a:ext cx="6867804" cy="6740307"/>
          </a:xfrm>
          <a:prstGeom prst="rect">
            <a:avLst/>
          </a:prstGeom>
          <a:noFill/>
        </p:spPr>
        <p:txBody>
          <a:bodyPr wrap="square" rtlCol="0">
            <a:spAutoFit/>
          </a:bodyPr>
          <a:lstStyle/>
          <a:p>
            <a:r>
              <a:rPr lang="en-IN" sz="1600" dirty="0"/>
              <a:t>$mail-&gt;</a:t>
            </a:r>
            <a:r>
              <a:rPr lang="en-IN" sz="1600" dirty="0" err="1"/>
              <a:t>SMTPSecure</a:t>
            </a:r>
            <a:r>
              <a:rPr lang="en-IN" sz="1600" dirty="0"/>
              <a:t> = '</a:t>
            </a:r>
            <a:r>
              <a:rPr lang="en-IN" sz="1600" dirty="0" err="1"/>
              <a:t>ssl</a:t>
            </a:r>
            <a:r>
              <a:rPr lang="en-IN" sz="1600" dirty="0"/>
              <a:t>';                           </a:t>
            </a:r>
          </a:p>
          <a:p>
            <a:r>
              <a:rPr lang="en-IN" sz="1600" dirty="0"/>
              <a:t>$mail-&gt;Port = 465;                             </a:t>
            </a:r>
          </a:p>
          <a:p>
            <a:r>
              <a:rPr lang="en-IN" sz="1600" dirty="0"/>
              <a:t>$mail-&gt;</a:t>
            </a:r>
            <a:r>
              <a:rPr lang="en-IN" sz="1600" dirty="0" err="1"/>
              <a:t>setFrom</a:t>
            </a:r>
            <a:r>
              <a:rPr lang="en-IN" sz="1600" dirty="0"/>
              <a:t>('thurbilli@gdctuni.edu.in');</a:t>
            </a:r>
          </a:p>
          <a:p>
            <a:r>
              <a:rPr lang="en-IN" sz="1600" dirty="0"/>
              <a:t>//Recipients</a:t>
            </a:r>
          </a:p>
          <a:p>
            <a:r>
              <a:rPr lang="en-IN" sz="1600" dirty="0"/>
              <a:t>$mail-&gt;</a:t>
            </a:r>
            <a:r>
              <a:rPr lang="en-IN" sz="1600" dirty="0" err="1"/>
              <a:t>addAddress</a:t>
            </a:r>
            <a:r>
              <a:rPr lang="en-IN" sz="1600" dirty="0"/>
              <a:t>($email);              </a:t>
            </a:r>
          </a:p>
          <a:p>
            <a:r>
              <a:rPr lang="en-IN" sz="1600" dirty="0"/>
              <a:t>$mail-&gt;</a:t>
            </a:r>
            <a:r>
              <a:rPr lang="en-IN" sz="1600" dirty="0" err="1"/>
              <a:t>addReplyTo</a:t>
            </a:r>
            <a:r>
              <a:rPr lang="en-IN" sz="1600" dirty="0"/>
              <a:t>('thurbilli@gdctuni.edu.in');</a:t>
            </a:r>
          </a:p>
          <a:p>
            <a:r>
              <a:rPr lang="en-IN" sz="1600" dirty="0"/>
              <a:t>//Content</a:t>
            </a:r>
          </a:p>
          <a:p>
            <a:r>
              <a:rPr lang="en-IN" sz="1600" dirty="0"/>
              <a:t>$mail-&gt;</a:t>
            </a:r>
            <a:r>
              <a:rPr lang="en-IN" sz="1600" dirty="0" err="1"/>
              <a:t>isHTML</a:t>
            </a:r>
            <a:r>
              <a:rPr lang="en-IN" sz="1600" dirty="0"/>
              <a:t>(true);                                  </a:t>
            </a:r>
          </a:p>
          <a:p>
            <a:r>
              <a:rPr lang="en-IN" sz="1600" dirty="0"/>
              <a:t>$mail-&gt;Subject = 'ECommerce Site Sign Up';</a:t>
            </a:r>
          </a:p>
          <a:p>
            <a:r>
              <a:rPr lang="en-IN" sz="1600" dirty="0"/>
              <a:t>$mail-&gt;Body    = $message;</a:t>
            </a:r>
          </a:p>
          <a:p>
            <a:r>
              <a:rPr lang="en-IN" sz="1600" dirty="0"/>
              <a:t>$mail-&gt;send();</a:t>
            </a:r>
          </a:p>
          <a:p>
            <a:r>
              <a:rPr lang="en-IN" sz="1600" dirty="0"/>
              <a:t>unset($_SESSION['</a:t>
            </a:r>
            <a:r>
              <a:rPr lang="en-IN" sz="1600" dirty="0" err="1"/>
              <a:t>firstname</a:t>
            </a:r>
            <a:r>
              <a:rPr lang="en-IN" sz="1600" dirty="0"/>
              <a:t>']);</a:t>
            </a:r>
          </a:p>
          <a:p>
            <a:r>
              <a:rPr lang="en-IN" sz="1600" dirty="0"/>
              <a:t>unset($_SESSION['</a:t>
            </a:r>
            <a:r>
              <a:rPr lang="en-IN" sz="1600" dirty="0" err="1"/>
              <a:t>lastname</a:t>
            </a:r>
            <a:r>
              <a:rPr lang="en-IN" sz="1600" dirty="0"/>
              <a:t>']);</a:t>
            </a:r>
          </a:p>
          <a:p>
            <a:r>
              <a:rPr lang="en-IN" sz="1600" dirty="0"/>
              <a:t>unset($_SESSION['email']);</a:t>
            </a:r>
          </a:p>
          <a:p>
            <a:r>
              <a:rPr lang="en-IN" sz="1600" dirty="0"/>
              <a:t>$_SESSION['success'] = 'Account created. Check your email to activate.';</a:t>
            </a:r>
          </a:p>
          <a:p>
            <a:r>
              <a:rPr lang="en-IN" sz="1600" dirty="0"/>
              <a:t>header('location: </a:t>
            </a:r>
            <a:r>
              <a:rPr lang="en-IN" sz="1600" dirty="0" err="1"/>
              <a:t>signup.php</a:t>
            </a:r>
            <a:r>
              <a:rPr lang="en-IN" sz="1600" dirty="0"/>
              <a:t>');} </a:t>
            </a:r>
          </a:p>
          <a:p>
            <a:r>
              <a:rPr lang="en-IN" sz="1600" dirty="0"/>
              <a:t>catch (Exception $e) {</a:t>
            </a:r>
          </a:p>
          <a:p>
            <a:r>
              <a:rPr lang="en-IN" sz="1600" dirty="0"/>
              <a:t>$_SESSION['error'] = 'Message could not be sent. Mailer Error: </a:t>
            </a:r>
          </a:p>
          <a:p>
            <a:r>
              <a:rPr lang="en-IN" sz="1600" dirty="0"/>
              <a:t>'.$mail-&gt;</a:t>
            </a:r>
            <a:r>
              <a:rPr lang="en-IN" sz="1600" dirty="0" err="1"/>
              <a:t>ErrorInfo</a:t>
            </a:r>
            <a:r>
              <a:rPr lang="en-IN" sz="1600" dirty="0"/>
              <a:t>;</a:t>
            </a:r>
          </a:p>
          <a:p>
            <a:r>
              <a:rPr lang="en-IN" sz="1600" dirty="0"/>
              <a:t>header('location: </a:t>
            </a:r>
            <a:r>
              <a:rPr lang="en-IN" sz="1600" dirty="0" err="1"/>
              <a:t>signup.php</a:t>
            </a:r>
            <a:r>
              <a:rPr lang="en-IN" sz="1600" dirty="0"/>
              <a:t>');}}</a:t>
            </a:r>
          </a:p>
          <a:p>
            <a:r>
              <a:rPr lang="en-IN" sz="1600" dirty="0"/>
              <a:t>catch(</a:t>
            </a:r>
            <a:r>
              <a:rPr lang="en-IN" sz="1600" dirty="0" err="1"/>
              <a:t>PDOException</a:t>
            </a:r>
            <a:r>
              <a:rPr lang="en-IN" sz="1600" dirty="0"/>
              <a:t> $e){</a:t>
            </a:r>
          </a:p>
          <a:p>
            <a:r>
              <a:rPr lang="en-IN" sz="1600" dirty="0"/>
              <a:t>$_SESSION['error'] = $e-&gt;</a:t>
            </a:r>
            <a:r>
              <a:rPr lang="en-IN" sz="1600" dirty="0" err="1"/>
              <a:t>getMessage</a:t>
            </a:r>
            <a:r>
              <a:rPr lang="en-IN" sz="1600" dirty="0"/>
              <a:t>();</a:t>
            </a:r>
          </a:p>
          <a:p>
            <a:r>
              <a:rPr lang="en-IN" sz="1600" dirty="0"/>
              <a:t>header('location: </a:t>
            </a:r>
            <a:r>
              <a:rPr lang="en-IN" sz="1600" dirty="0" err="1"/>
              <a:t>register.php</a:t>
            </a:r>
            <a:r>
              <a:rPr lang="en-IN" sz="1600" dirty="0"/>
              <a:t>’);}</a:t>
            </a:r>
          </a:p>
          <a:p>
            <a:r>
              <a:rPr lang="en-IN" sz="1600" dirty="0"/>
              <a:t>catch(</a:t>
            </a:r>
            <a:r>
              <a:rPr lang="en-IN" sz="1600" dirty="0" err="1"/>
              <a:t>PDOException</a:t>
            </a:r>
            <a:r>
              <a:rPr lang="en-IN" sz="1600" dirty="0"/>
              <a:t> $e){</a:t>
            </a:r>
          </a:p>
          <a:p>
            <a:r>
              <a:rPr lang="en-IN" sz="1600" dirty="0"/>
              <a:t>$_SESSION['error'] = $e-&gt;</a:t>
            </a:r>
            <a:r>
              <a:rPr lang="en-IN" sz="1600" dirty="0" err="1"/>
              <a:t>getMessage</a:t>
            </a:r>
            <a:r>
              <a:rPr lang="en-IN" sz="1600" dirty="0"/>
              <a:t>();</a:t>
            </a:r>
          </a:p>
          <a:p>
            <a:r>
              <a:rPr lang="en-IN" sz="1600" dirty="0"/>
              <a:t>header('location: </a:t>
            </a:r>
            <a:r>
              <a:rPr lang="en-IN" sz="1600" dirty="0" err="1"/>
              <a:t>register.php</a:t>
            </a:r>
            <a:r>
              <a:rPr lang="en-IN" sz="1600" dirty="0"/>
              <a:t>');}</a:t>
            </a:r>
          </a:p>
        </p:txBody>
      </p:sp>
      <p:sp>
        <p:nvSpPr>
          <p:cNvPr id="4" name="TextBox 3">
            <a:extLst>
              <a:ext uri="{FF2B5EF4-FFF2-40B4-BE49-F238E27FC236}">
                <a16:creationId xmlns:a16="http://schemas.microsoft.com/office/drawing/2014/main" id="{B200CB2F-10E6-39F2-45CD-99BD81FEBE58}"/>
              </a:ext>
            </a:extLst>
          </p:cNvPr>
          <p:cNvSpPr txBox="1"/>
          <p:nvPr/>
        </p:nvSpPr>
        <p:spPr>
          <a:xfrm>
            <a:off x="349623" y="0"/>
            <a:ext cx="5155770" cy="400110"/>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User Registration Page&amp; Mail Sending Code:</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84639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31C959-83BC-A0A1-E8B5-7481ECABA9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209" y="2731971"/>
            <a:ext cx="4437862" cy="3769707"/>
          </a:xfrm>
          <a:prstGeom prst="rect">
            <a:avLst/>
          </a:prstGeom>
        </p:spPr>
      </p:pic>
      <p:sp>
        <p:nvSpPr>
          <p:cNvPr id="4" name="TextBox 3">
            <a:extLst>
              <a:ext uri="{FF2B5EF4-FFF2-40B4-BE49-F238E27FC236}">
                <a16:creationId xmlns:a16="http://schemas.microsoft.com/office/drawing/2014/main" id="{4CC9F090-CC42-40E0-1576-FA62CE97369A}"/>
              </a:ext>
            </a:extLst>
          </p:cNvPr>
          <p:cNvSpPr txBox="1"/>
          <p:nvPr/>
        </p:nvSpPr>
        <p:spPr>
          <a:xfrm>
            <a:off x="6207925" y="1484920"/>
            <a:ext cx="6400800" cy="5016758"/>
          </a:xfrm>
          <a:prstGeom prst="rect">
            <a:avLst/>
          </a:prstGeom>
          <a:noFill/>
        </p:spPr>
        <p:txBody>
          <a:bodyPr wrap="square" rtlCol="0">
            <a:spAutoFit/>
          </a:bodyPr>
          <a:lstStyle/>
          <a:p>
            <a:r>
              <a:rPr lang="en-IN" sz="1600" dirty="0"/>
              <a:t>try{</a:t>
            </a:r>
          </a:p>
          <a:p>
            <a:r>
              <a:rPr lang="en-IN" sz="1600" dirty="0"/>
              <a:t>$</a:t>
            </a:r>
            <a:r>
              <a:rPr lang="en-IN" sz="1600" dirty="0" err="1"/>
              <a:t>stmt</a:t>
            </a:r>
            <a:r>
              <a:rPr lang="en-IN" sz="1600" dirty="0"/>
              <a:t> = $conn-&gt;prepare("SELECT *, COUNT(*) AS </a:t>
            </a:r>
            <a:r>
              <a:rPr lang="en-IN" sz="1600" dirty="0" err="1"/>
              <a:t>numrows</a:t>
            </a:r>
            <a:r>
              <a:rPr lang="en-IN" sz="1600" dirty="0"/>
              <a:t> FROM </a:t>
            </a:r>
          </a:p>
          <a:p>
            <a:r>
              <a:rPr lang="en-IN" sz="1600" dirty="0"/>
              <a:t>users WHERE email = :email");</a:t>
            </a:r>
          </a:p>
          <a:p>
            <a:r>
              <a:rPr lang="en-IN" sz="1600" dirty="0"/>
              <a:t>$</a:t>
            </a:r>
            <a:r>
              <a:rPr lang="en-IN" sz="1600" dirty="0" err="1"/>
              <a:t>stmt</a:t>
            </a:r>
            <a:r>
              <a:rPr lang="en-IN" sz="1600" dirty="0"/>
              <a:t>-&gt;execute(['email'=&gt;$email]);</a:t>
            </a:r>
          </a:p>
          <a:p>
            <a:r>
              <a:rPr lang="en-IN" sz="1600" dirty="0"/>
              <a:t>$row = $</a:t>
            </a:r>
            <a:r>
              <a:rPr lang="en-IN" sz="1600" dirty="0" err="1"/>
              <a:t>stmt</a:t>
            </a:r>
            <a:r>
              <a:rPr lang="en-IN" sz="1600" dirty="0"/>
              <a:t>-&gt;fetch();</a:t>
            </a:r>
          </a:p>
          <a:p>
            <a:r>
              <a:rPr lang="en-IN" sz="1600" dirty="0"/>
              <a:t>if($row['</a:t>
            </a:r>
            <a:r>
              <a:rPr lang="en-IN" sz="1600" dirty="0" err="1"/>
              <a:t>numrows</a:t>
            </a:r>
            <a:r>
              <a:rPr lang="en-IN" sz="1600" dirty="0"/>
              <a:t>'] &gt; 0){</a:t>
            </a:r>
          </a:p>
          <a:p>
            <a:r>
              <a:rPr lang="en-IN" sz="1600" dirty="0"/>
              <a:t>if($row['status']){</a:t>
            </a:r>
          </a:p>
          <a:p>
            <a:r>
              <a:rPr lang="en-IN" sz="1600" dirty="0"/>
              <a:t>if(</a:t>
            </a:r>
            <a:r>
              <a:rPr lang="en-IN" sz="1600" dirty="0" err="1"/>
              <a:t>password_verify</a:t>
            </a:r>
            <a:r>
              <a:rPr lang="en-IN" sz="1600" dirty="0"/>
              <a:t>($password, $row['password'])){</a:t>
            </a:r>
          </a:p>
          <a:p>
            <a:r>
              <a:rPr lang="en-IN" sz="1600" dirty="0"/>
              <a:t>if($row['type']){</a:t>
            </a:r>
          </a:p>
          <a:p>
            <a:r>
              <a:rPr lang="en-IN" sz="1600" dirty="0"/>
              <a:t>	$_SESSION['Seller'] = $row['id'];}</a:t>
            </a:r>
          </a:p>
          <a:p>
            <a:r>
              <a:rPr lang="en-IN" sz="1600" dirty="0"/>
              <a:t>else{</a:t>
            </a:r>
          </a:p>
          <a:p>
            <a:r>
              <a:rPr lang="en-IN" sz="1600" dirty="0"/>
              <a:t>	$_SESSION['user'] = $row['id'];}}</a:t>
            </a:r>
          </a:p>
          <a:p>
            <a:r>
              <a:rPr lang="en-IN" sz="1600" dirty="0"/>
              <a:t>else{</a:t>
            </a:r>
          </a:p>
          <a:p>
            <a:r>
              <a:rPr lang="en-IN" sz="1600" dirty="0"/>
              <a:t>$_SESSION['error'] = 'Incorrect Password';}}</a:t>
            </a:r>
          </a:p>
          <a:p>
            <a:r>
              <a:rPr lang="en-IN" sz="1600" dirty="0"/>
              <a:t>else{</a:t>
            </a:r>
          </a:p>
          <a:p>
            <a:r>
              <a:rPr lang="en-IN" sz="1600" dirty="0"/>
              <a:t>$_SESSION['error'] = 'Account not activated.';}}</a:t>
            </a:r>
          </a:p>
          <a:p>
            <a:r>
              <a:rPr lang="en-IN" sz="1600" dirty="0"/>
              <a:t>else{</a:t>
            </a:r>
          </a:p>
          <a:p>
            <a:r>
              <a:rPr lang="en-IN" sz="1600" dirty="0"/>
              <a:t>$_SESSION['error'] = 'Email not found';}}</a:t>
            </a:r>
          </a:p>
          <a:p>
            <a:r>
              <a:rPr lang="en-IN" sz="1600" dirty="0"/>
              <a:t>catch(</a:t>
            </a:r>
            <a:r>
              <a:rPr lang="en-IN" sz="1600" dirty="0" err="1"/>
              <a:t>PDOException</a:t>
            </a:r>
            <a:r>
              <a:rPr lang="en-IN" sz="1600" dirty="0"/>
              <a:t> $e){</a:t>
            </a:r>
          </a:p>
          <a:p>
            <a:r>
              <a:rPr lang="en-IN" sz="1600" dirty="0"/>
              <a:t>echo "There is some problem in connection: " . $e-&gt;</a:t>
            </a:r>
            <a:r>
              <a:rPr lang="en-IN" sz="1600" dirty="0" err="1"/>
              <a:t>getMessage</a:t>
            </a:r>
            <a:r>
              <a:rPr lang="en-IN" sz="1600" dirty="0"/>
              <a:t>();}</a:t>
            </a:r>
          </a:p>
        </p:txBody>
      </p:sp>
      <p:sp>
        <p:nvSpPr>
          <p:cNvPr id="5" name="TextBox 4">
            <a:extLst>
              <a:ext uri="{FF2B5EF4-FFF2-40B4-BE49-F238E27FC236}">
                <a16:creationId xmlns:a16="http://schemas.microsoft.com/office/drawing/2014/main" id="{851B70C8-1BA5-D0A6-1563-77D46391E9C4}"/>
              </a:ext>
            </a:extLst>
          </p:cNvPr>
          <p:cNvSpPr txBox="1"/>
          <p:nvPr/>
        </p:nvSpPr>
        <p:spPr>
          <a:xfrm>
            <a:off x="634357" y="0"/>
            <a:ext cx="2414444" cy="400110"/>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Login Page &amp; Code:</a:t>
            </a:r>
            <a:endParaRPr lang="en-IN" sz="2000" b="1"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DCFE22A6-6FF9-5E87-D011-122B59CBC5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25" y="624647"/>
            <a:ext cx="5870552" cy="1616529"/>
          </a:xfrm>
          <a:prstGeom prst="rect">
            <a:avLst/>
          </a:prstGeom>
        </p:spPr>
      </p:pic>
    </p:spTree>
    <p:extLst>
      <p:ext uri="{BB962C8B-B14F-4D97-AF65-F5344CB8AC3E}">
        <p14:creationId xmlns:p14="http://schemas.microsoft.com/office/powerpoint/2010/main" val="22623169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or: Elbow 11">
            <a:extLst>
              <a:ext uri="{FF2B5EF4-FFF2-40B4-BE49-F238E27FC236}">
                <a16:creationId xmlns:a16="http://schemas.microsoft.com/office/drawing/2014/main" id="{46A746A7-D7EB-38D2-6658-650D4D37803B}"/>
              </a:ext>
            </a:extLst>
          </p:cNvPr>
          <p:cNvCxnSpPr>
            <a:cxnSpLocks/>
          </p:cNvCxnSpPr>
          <p:nvPr/>
        </p:nvCxnSpPr>
        <p:spPr>
          <a:xfrm>
            <a:off x="7443788" y="1097280"/>
            <a:ext cx="1665378" cy="740229"/>
          </a:xfrm>
          <a:prstGeom prst="bentConnector3">
            <a:avLst>
              <a:gd name="adj1" fmla="val 100199"/>
            </a:avLst>
          </a:prstGeom>
          <a:ln>
            <a:tailEnd type="triangle"/>
          </a:ln>
        </p:spPr>
        <p:style>
          <a:lnRef idx="3">
            <a:schemeClr val="dk1"/>
          </a:lnRef>
          <a:fillRef idx="0">
            <a:schemeClr val="dk1"/>
          </a:fillRef>
          <a:effectRef idx="2">
            <a:schemeClr val="dk1"/>
          </a:effectRef>
          <a:fontRef idx="minor">
            <a:schemeClr val="tx1"/>
          </a:fontRef>
        </p:style>
      </p:cxnSp>
      <p:sp>
        <p:nvSpPr>
          <p:cNvPr id="18" name="TextBox 17">
            <a:extLst>
              <a:ext uri="{FF2B5EF4-FFF2-40B4-BE49-F238E27FC236}">
                <a16:creationId xmlns:a16="http://schemas.microsoft.com/office/drawing/2014/main" id="{7D7F6C83-6C41-8859-440D-BF2496D84C47}"/>
              </a:ext>
            </a:extLst>
          </p:cNvPr>
          <p:cNvSpPr txBox="1"/>
          <p:nvPr/>
        </p:nvSpPr>
        <p:spPr>
          <a:xfrm>
            <a:off x="400560" y="191077"/>
            <a:ext cx="4203587" cy="400110"/>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Seller Dash Board and Profile Edit:</a:t>
            </a:r>
            <a:endParaRPr lang="en-IN" sz="20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8F69927-BD32-CF0F-E969-3075A5DD8A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768" y="852222"/>
            <a:ext cx="7265246" cy="5641446"/>
          </a:xfrm>
          <a:prstGeom prst="rect">
            <a:avLst/>
          </a:prstGeom>
        </p:spPr>
      </p:pic>
      <p:pic>
        <p:nvPicPr>
          <p:cNvPr id="7" name="Picture 6">
            <a:extLst>
              <a:ext uri="{FF2B5EF4-FFF2-40B4-BE49-F238E27FC236}">
                <a16:creationId xmlns:a16="http://schemas.microsoft.com/office/drawing/2014/main" id="{E8AD0265-39E5-EB5D-A0AF-AB980A61E8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1966" y="1837509"/>
            <a:ext cx="4147084" cy="4076910"/>
          </a:xfrm>
          <a:prstGeom prst="rect">
            <a:avLst/>
          </a:prstGeom>
        </p:spPr>
      </p:pic>
    </p:spTree>
    <p:extLst>
      <p:ext uri="{BB962C8B-B14F-4D97-AF65-F5344CB8AC3E}">
        <p14:creationId xmlns:p14="http://schemas.microsoft.com/office/powerpoint/2010/main" val="35692850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67A5ACD-EC2E-388B-D37E-68E192DFBD0F}"/>
              </a:ext>
            </a:extLst>
          </p:cNvPr>
          <p:cNvSpPr txBox="1"/>
          <p:nvPr/>
        </p:nvSpPr>
        <p:spPr>
          <a:xfrm>
            <a:off x="9737558" y="0"/>
            <a:ext cx="4908884" cy="307777"/>
          </a:xfrm>
          <a:prstGeom prst="rect">
            <a:avLst/>
          </a:prstGeom>
          <a:noFill/>
        </p:spPr>
        <p:txBody>
          <a:bodyPr wrap="square" rtlCol="0">
            <a:spAutoFit/>
          </a:bodyPr>
          <a:lstStyle/>
          <a:p>
            <a:r>
              <a:rPr lang="en-US" sz="1400" b="1" dirty="0"/>
              <a:t>   Category Table Structure </a:t>
            </a:r>
            <a:endParaRPr lang="en-IN" sz="1400" b="1" dirty="0"/>
          </a:p>
        </p:txBody>
      </p:sp>
      <p:sp>
        <p:nvSpPr>
          <p:cNvPr id="9" name="TextBox 8">
            <a:extLst>
              <a:ext uri="{FF2B5EF4-FFF2-40B4-BE49-F238E27FC236}">
                <a16:creationId xmlns:a16="http://schemas.microsoft.com/office/drawing/2014/main" id="{B0EF69D2-1198-F503-8685-D9CD44DF912F}"/>
              </a:ext>
            </a:extLst>
          </p:cNvPr>
          <p:cNvSpPr txBox="1"/>
          <p:nvPr/>
        </p:nvSpPr>
        <p:spPr>
          <a:xfrm>
            <a:off x="425576" y="166388"/>
            <a:ext cx="4908884"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Seller/Home/Category:</a:t>
            </a:r>
            <a:endParaRPr lang="en-IN" sz="2000" b="1"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24481E15-920C-ED49-61CB-4C1AE4A362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9483" y="397220"/>
            <a:ext cx="1555830" cy="1797142"/>
          </a:xfrm>
          <a:prstGeom prst="rect">
            <a:avLst/>
          </a:prstGeom>
        </p:spPr>
      </p:pic>
      <p:pic>
        <p:nvPicPr>
          <p:cNvPr id="3" name="Picture 2">
            <a:extLst>
              <a:ext uri="{FF2B5EF4-FFF2-40B4-BE49-F238E27FC236}">
                <a16:creationId xmlns:a16="http://schemas.microsoft.com/office/drawing/2014/main" id="{DA63C657-F3F4-C6E6-CAE7-5BA3584E79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721" y="3296960"/>
            <a:ext cx="7677545" cy="3587934"/>
          </a:xfrm>
          <a:prstGeom prst="rect">
            <a:avLst/>
          </a:prstGeom>
        </p:spPr>
      </p:pic>
      <p:pic>
        <p:nvPicPr>
          <p:cNvPr id="7" name="Picture 6">
            <a:extLst>
              <a:ext uri="{FF2B5EF4-FFF2-40B4-BE49-F238E27FC236}">
                <a16:creationId xmlns:a16="http://schemas.microsoft.com/office/drawing/2014/main" id="{13BF991C-AEDC-1554-11F4-4B41336097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0076" y="845873"/>
            <a:ext cx="5816899" cy="2311519"/>
          </a:xfrm>
          <a:prstGeom prst="rect">
            <a:avLst/>
          </a:prstGeom>
        </p:spPr>
      </p:pic>
      <p:cxnSp>
        <p:nvCxnSpPr>
          <p:cNvPr id="27" name="Connector: Elbow 26">
            <a:extLst>
              <a:ext uri="{FF2B5EF4-FFF2-40B4-BE49-F238E27FC236}">
                <a16:creationId xmlns:a16="http://schemas.microsoft.com/office/drawing/2014/main" id="{0B52E77E-FD93-7C34-EA1F-5F06318E04BA}"/>
              </a:ext>
            </a:extLst>
          </p:cNvPr>
          <p:cNvCxnSpPr>
            <a:cxnSpLocks/>
          </p:cNvCxnSpPr>
          <p:nvPr/>
        </p:nvCxnSpPr>
        <p:spPr>
          <a:xfrm rot="5400000" flipH="1" flipV="1">
            <a:off x="-230478" y="2328218"/>
            <a:ext cx="2599766" cy="363798"/>
          </a:xfrm>
          <a:prstGeom prst="bentConnector3">
            <a:avLst>
              <a:gd name="adj1" fmla="val 100345"/>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1089239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8D8443-3579-67C4-4FCE-0DCF77DD62C5}"/>
              </a:ext>
            </a:extLst>
          </p:cNvPr>
          <p:cNvSpPr txBox="1"/>
          <p:nvPr/>
        </p:nvSpPr>
        <p:spPr>
          <a:xfrm>
            <a:off x="192506" y="343403"/>
            <a:ext cx="6097604"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Seller/Home/Products/Product Add:</a:t>
            </a:r>
            <a:endParaRPr lang="en-IN" sz="2000" b="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9CCFB8D8-945D-75A7-06E6-4B70C803A196}"/>
              </a:ext>
            </a:extLst>
          </p:cNvPr>
          <p:cNvSpPr txBox="1"/>
          <p:nvPr/>
        </p:nvSpPr>
        <p:spPr>
          <a:xfrm>
            <a:off x="10015263" y="71021"/>
            <a:ext cx="6097604" cy="307777"/>
          </a:xfrm>
          <a:prstGeom prst="rect">
            <a:avLst/>
          </a:prstGeom>
          <a:noFill/>
        </p:spPr>
        <p:txBody>
          <a:bodyPr wrap="square">
            <a:spAutoFit/>
          </a:bodyPr>
          <a:lstStyle/>
          <a:p>
            <a:r>
              <a:rPr lang="en-US" sz="1400" b="1" dirty="0"/>
              <a:t>Products Table Structure</a:t>
            </a:r>
            <a:endParaRPr lang="en-IN" sz="1400" b="1" dirty="0"/>
          </a:p>
        </p:txBody>
      </p:sp>
      <p:pic>
        <p:nvPicPr>
          <p:cNvPr id="5" name="Picture 4">
            <a:extLst>
              <a:ext uri="{FF2B5EF4-FFF2-40B4-BE49-F238E27FC236}">
                <a16:creationId xmlns:a16="http://schemas.microsoft.com/office/drawing/2014/main" id="{14AB7959-422E-1757-4BFA-55E7AD30B0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5263" y="343403"/>
            <a:ext cx="1930499" cy="3302170"/>
          </a:xfrm>
          <a:prstGeom prst="rect">
            <a:avLst/>
          </a:prstGeom>
        </p:spPr>
      </p:pic>
      <p:pic>
        <p:nvPicPr>
          <p:cNvPr id="7" name="Picture 6">
            <a:extLst>
              <a:ext uri="{FF2B5EF4-FFF2-40B4-BE49-F238E27FC236}">
                <a16:creationId xmlns:a16="http://schemas.microsoft.com/office/drawing/2014/main" id="{8987EFD4-8079-E735-2AF6-76721BD3C1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143" y="743513"/>
            <a:ext cx="8417104" cy="5576605"/>
          </a:xfrm>
          <a:prstGeom prst="rect">
            <a:avLst/>
          </a:prstGeom>
        </p:spPr>
      </p:pic>
    </p:spTree>
    <p:extLst>
      <p:ext uri="{BB962C8B-B14F-4D97-AF65-F5344CB8AC3E}">
        <p14:creationId xmlns:p14="http://schemas.microsoft.com/office/powerpoint/2010/main" val="33237184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74C5338-E703-A392-EAA4-40DBACB78F41}"/>
              </a:ext>
            </a:extLst>
          </p:cNvPr>
          <p:cNvSpPr txBox="1"/>
          <p:nvPr/>
        </p:nvSpPr>
        <p:spPr>
          <a:xfrm>
            <a:off x="539769" y="3634538"/>
            <a:ext cx="4908884"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Seller/Home/Users:</a:t>
            </a:r>
            <a:endParaRPr lang="en-IN" sz="24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785BF26-FBBB-F46B-1637-E7D9C3E9EDFA}"/>
              </a:ext>
            </a:extLst>
          </p:cNvPr>
          <p:cNvSpPr txBox="1"/>
          <p:nvPr/>
        </p:nvSpPr>
        <p:spPr>
          <a:xfrm>
            <a:off x="192506" y="150076"/>
            <a:ext cx="6097604"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Seller/Home/Products/Product List:</a:t>
            </a:r>
            <a:endParaRPr lang="en-IN" sz="20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9015CA1-5429-A986-D4A0-3485F10094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22" y="831147"/>
            <a:ext cx="10369729" cy="2161483"/>
          </a:xfrm>
          <a:prstGeom prst="rect">
            <a:avLst/>
          </a:prstGeom>
        </p:spPr>
      </p:pic>
      <p:pic>
        <p:nvPicPr>
          <p:cNvPr id="9" name="Picture 8">
            <a:extLst>
              <a:ext uri="{FF2B5EF4-FFF2-40B4-BE49-F238E27FC236}">
                <a16:creationId xmlns:a16="http://schemas.microsoft.com/office/drawing/2014/main" id="{9AA58419-C094-961F-BD11-313D8DA76E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769" y="4491224"/>
            <a:ext cx="10712164" cy="1334314"/>
          </a:xfrm>
          <a:prstGeom prst="rect">
            <a:avLst/>
          </a:prstGeom>
        </p:spPr>
      </p:pic>
    </p:spTree>
    <p:extLst>
      <p:ext uri="{BB962C8B-B14F-4D97-AF65-F5344CB8AC3E}">
        <p14:creationId xmlns:p14="http://schemas.microsoft.com/office/powerpoint/2010/main" val="28747676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6D0193-1709-BA69-312B-A38DCF435E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396" y="1002514"/>
            <a:ext cx="10087278" cy="5512083"/>
          </a:xfrm>
          <a:prstGeom prst="rect">
            <a:avLst/>
          </a:prstGeom>
        </p:spPr>
      </p:pic>
      <p:sp>
        <p:nvSpPr>
          <p:cNvPr id="6" name="TextBox 5">
            <a:extLst>
              <a:ext uri="{FF2B5EF4-FFF2-40B4-BE49-F238E27FC236}">
                <a16:creationId xmlns:a16="http://schemas.microsoft.com/office/drawing/2014/main" id="{E0679F40-BA6E-9BAC-AD33-A57D8163CD77}"/>
              </a:ext>
            </a:extLst>
          </p:cNvPr>
          <p:cNvSpPr txBox="1"/>
          <p:nvPr/>
        </p:nvSpPr>
        <p:spPr>
          <a:xfrm>
            <a:off x="192506" y="343403"/>
            <a:ext cx="6097604"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Seller/Home/Products/Product Edit:</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90422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D51072-729E-F203-D3FE-19DAEFFF82C8}"/>
              </a:ext>
            </a:extLst>
          </p:cNvPr>
          <p:cNvSpPr txBox="1"/>
          <p:nvPr/>
        </p:nvSpPr>
        <p:spPr>
          <a:xfrm>
            <a:off x="400560" y="191077"/>
            <a:ext cx="2065181" cy="400110"/>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Customer Home:</a:t>
            </a:r>
            <a:endParaRPr lang="en-IN" sz="20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9F63026-18F5-2E05-E2FD-F950F7D169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516" y="956164"/>
            <a:ext cx="10827794" cy="5598640"/>
          </a:xfrm>
          <a:prstGeom prst="rect">
            <a:avLst/>
          </a:prstGeom>
        </p:spPr>
      </p:pic>
    </p:spTree>
    <p:extLst>
      <p:ext uri="{BB962C8B-B14F-4D97-AF65-F5344CB8AC3E}">
        <p14:creationId xmlns:p14="http://schemas.microsoft.com/office/powerpoint/2010/main" val="9400309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F022F0-4CA0-79CA-B2CC-D3635445A338}"/>
              </a:ext>
            </a:extLst>
          </p:cNvPr>
          <p:cNvPicPr>
            <a:picLocks noChangeAspect="1"/>
          </p:cNvPicPr>
          <p:nvPr/>
        </p:nvPicPr>
        <p:blipFill>
          <a:blip r:embed="rId2"/>
          <a:stretch>
            <a:fillRect/>
          </a:stretch>
        </p:blipFill>
        <p:spPr>
          <a:xfrm>
            <a:off x="9164671" y="1039612"/>
            <a:ext cx="1896020" cy="4395597"/>
          </a:xfrm>
          <a:prstGeom prst="rect">
            <a:avLst/>
          </a:prstGeom>
        </p:spPr>
      </p:pic>
      <p:sp>
        <p:nvSpPr>
          <p:cNvPr id="8" name="TextBox 7">
            <a:extLst>
              <a:ext uri="{FF2B5EF4-FFF2-40B4-BE49-F238E27FC236}">
                <a16:creationId xmlns:a16="http://schemas.microsoft.com/office/drawing/2014/main" id="{F501F5EA-F52B-B128-0A1F-A50EFB3F115A}"/>
              </a:ext>
            </a:extLst>
          </p:cNvPr>
          <p:cNvSpPr txBox="1"/>
          <p:nvPr/>
        </p:nvSpPr>
        <p:spPr>
          <a:xfrm>
            <a:off x="436346" y="285032"/>
            <a:ext cx="6097604"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Customer /Home/Profile:</a:t>
            </a:r>
            <a:endParaRPr lang="en-IN" sz="20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6AF3A5AD-414F-00B6-7748-D8F27222910B}"/>
              </a:ext>
            </a:extLst>
          </p:cNvPr>
          <p:cNvSpPr txBox="1"/>
          <p:nvPr/>
        </p:nvSpPr>
        <p:spPr>
          <a:xfrm>
            <a:off x="9164671" y="592808"/>
            <a:ext cx="2078709" cy="307777"/>
          </a:xfrm>
          <a:prstGeom prst="rect">
            <a:avLst/>
          </a:prstGeom>
          <a:noFill/>
        </p:spPr>
        <p:txBody>
          <a:bodyPr wrap="square">
            <a:spAutoFit/>
          </a:bodyPr>
          <a:lstStyle/>
          <a:p>
            <a:r>
              <a:rPr lang="en-US" sz="1400" b="1" dirty="0">
                <a:latin typeface="Times New Roman" panose="02020603050405020304" pitchFamily="18" charset="0"/>
                <a:cs typeface="Times New Roman" panose="02020603050405020304" pitchFamily="18" charset="0"/>
              </a:rPr>
              <a:t>Users Table Structure </a:t>
            </a:r>
            <a:endParaRPr lang="en-IN" sz="14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95725C8-3EFD-AA55-15CA-28FD7F5C0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346" y="817982"/>
            <a:ext cx="8606074" cy="4514414"/>
          </a:xfrm>
          <a:prstGeom prst="rect">
            <a:avLst/>
          </a:prstGeom>
        </p:spPr>
      </p:pic>
    </p:spTree>
    <p:extLst>
      <p:ext uri="{BB962C8B-B14F-4D97-AF65-F5344CB8AC3E}">
        <p14:creationId xmlns:p14="http://schemas.microsoft.com/office/powerpoint/2010/main" val="2436048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2696" y="0"/>
            <a:ext cx="9526605" cy="568036"/>
          </a:xfrm>
          <a:solidFill>
            <a:schemeClr val="bg1"/>
          </a:solidFill>
        </p:spPr>
        <p:style>
          <a:lnRef idx="3">
            <a:schemeClr val="lt1"/>
          </a:lnRef>
          <a:fillRef idx="1">
            <a:schemeClr val="accent1"/>
          </a:fillRef>
          <a:effectRef idx="1">
            <a:schemeClr val="accent1"/>
          </a:effectRef>
          <a:fontRef idx="minor">
            <a:schemeClr val="lt1"/>
          </a:fontRef>
        </p:style>
        <p:txBody>
          <a:bodyPr>
            <a:normAutofit/>
          </a:bodyPr>
          <a:lstStyle/>
          <a:p>
            <a:pPr algn="ctr"/>
            <a:r>
              <a:rPr lang="en-US" sz="3200" b="1" dirty="0">
                <a:solidFill>
                  <a:schemeClr val="tx1"/>
                </a:solidFill>
                <a:latin typeface="Times New Roman" panose="02020603050405020304" pitchFamily="18" charset="0"/>
                <a:cs typeface="Times New Roman" panose="02020603050405020304" pitchFamily="18" charset="0"/>
              </a:rPr>
              <a:t>Abstract</a:t>
            </a:r>
            <a:endParaRPr lang="en-IN" sz="3200"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85560" y="443169"/>
            <a:ext cx="11620879" cy="6447004"/>
          </a:xfrm>
        </p:spPr>
        <p:txBody>
          <a:bodyPr>
            <a:noAutofit/>
          </a:bodyPr>
          <a:lstStyle/>
          <a:p>
            <a:pPr marL="0" indent="0" algn="just">
              <a:lnSpc>
                <a:spcPct val="150000"/>
              </a:lnSpc>
              <a:spcAft>
                <a:spcPts val="800"/>
              </a:spcAft>
              <a:buNone/>
            </a:pPr>
            <a:r>
              <a:rPr lang="en-US" sz="1800" dirty="0">
                <a:effectLst/>
                <a:latin typeface="Times New Roman" panose="02020603050405020304" pitchFamily="18" charset="0"/>
                <a:ea typeface="Calibri" panose="020F0502020204030204" pitchFamily="34" charset="0"/>
              </a:rPr>
              <a:t>E-commerce has revolutionized the way people buy and sell products and services, and the building materials industry is no exception. </a:t>
            </a:r>
            <a:r>
              <a:rPr lang="en-US" sz="1800" dirty="0">
                <a:effectLst/>
                <a:latin typeface="Times New Roman" panose="02020603050405020304" pitchFamily="18" charset="0"/>
                <a:ea typeface="Calibri" panose="020F0502020204030204" pitchFamily="34" charset="0"/>
                <a:cs typeface="Gautami" panose="020B0502040204020203" pitchFamily="34" charset="0"/>
              </a:rPr>
              <a:t>E-commerce platforms for building materials allow customers to browse a catalog of products and find exactly what they need, like cement, iron, bricks materials.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Even then customers are preferring for an online source. Now my Idea in this project that it will help the customers to find the products at reasonable prices in their local regions which can ensure the trust in them.</a:t>
            </a:r>
          </a:p>
          <a:p>
            <a:pPr algn="just">
              <a:lnSpc>
                <a:spcPct val="150000"/>
              </a:lnSpc>
              <a:spcAft>
                <a:spcPts val="800"/>
              </a:spcAft>
            </a:pPr>
            <a:r>
              <a:rPr lang="en-US" sz="1800" dirty="0">
                <a:effectLst/>
                <a:latin typeface="Times New Roman" panose="02020603050405020304" pitchFamily="18" charset="0"/>
                <a:ea typeface="Calibri" panose="020F0502020204030204" pitchFamily="34" charset="0"/>
                <a:cs typeface="Gautami" panose="020B0502040204020203" pitchFamily="34" charset="0"/>
              </a:rPr>
              <a:t> Convenience and ease of use: E-commerce platforms enable customers to purchase building materials from the comfort of their own homes or offices, saving them time and effort.</a:t>
            </a:r>
          </a:p>
          <a:p>
            <a:pPr algn="just">
              <a:lnSpc>
                <a:spcPct val="150000"/>
              </a:lnSpc>
              <a:spcAft>
                <a:spcPts val="800"/>
              </a:spcAft>
            </a:pPr>
            <a:r>
              <a:rPr lang="en-US" sz="1800" dirty="0">
                <a:effectLst/>
                <a:latin typeface="Times New Roman" panose="02020603050405020304" pitchFamily="18" charset="0"/>
                <a:ea typeface="Calibri" panose="020F0502020204030204" pitchFamily="34" charset="0"/>
                <a:cs typeface="Gautami" panose="020B0502040204020203" pitchFamily="34" charset="0"/>
              </a:rPr>
              <a:t> Lower prices: E-commerce platforms often offer competitive prices for building materials, as they can source products from multiple areas. </a:t>
            </a:r>
          </a:p>
          <a:p>
            <a:pPr algn="just">
              <a:lnSpc>
                <a:spcPct val="150000"/>
              </a:lnSpc>
              <a:spcAft>
                <a:spcPts val="800"/>
              </a:spcAft>
            </a:pPr>
            <a:r>
              <a:rPr lang="en-US" sz="1800" dirty="0">
                <a:effectLst/>
                <a:latin typeface="Times New Roman" panose="02020603050405020304" pitchFamily="18" charset="0"/>
                <a:ea typeface="Calibri" panose="020F0502020204030204" pitchFamily="34" charset="0"/>
                <a:cs typeface="Gautami" panose="020B0502040204020203" pitchFamily="34" charset="0"/>
              </a:rPr>
              <a:t>Sustainability: E-commerce platforms for building materials can help to reduce the carbon footprint of the construction industry, as they enable customers to order products online and have them delivered directly to the construction site, rather than having to transport them from a physical store. </a:t>
            </a:r>
          </a:p>
          <a:p>
            <a:pPr marL="0" indent="0" algn="just">
              <a:lnSpc>
                <a:spcPct val="115000"/>
              </a:lnSpc>
              <a:spcAft>
                <a:spcPts val="800"/>
              </a:spcAft>
              <a:buNone/>
            </a:pPr>
            <a:r>
              <a:rPr lang="en-US" sz="1800" b="1" dirty="0">
                <a:effectLst/>
                <a:latin typeface="Times New Roman" panose="02020603050405020304" pitchFamily="18" charset="0"/>
                <a:ea typeface="Calibri" panose="020F0502020204030204" pitchFamily="34" charset="0"/>
                <a:cs typeface="Gautami" panose="020B0502040204020203" pitchFamily="34" charset="0"/>
              </a:rPr>
              <a:t> Keywords</a:t>
            </a:r>
            <a:r>
              <a:rPr lang="en-US" sz="1800" dirty="0">
                <a:effectLst/>
                <a:latin typeface="Times New Roman" panose="02020603050405020304" pitchFamily="18" charset="0"/>
                <a:ea typeface="Calibri" panose="020F0502020204030204" pitchFamily="34" charset="0"/>
                <a:cs typeface="Gautami" panose="020B0502040204020203" pitchFamily="34" charset="0"/>
              </a:rPr>
              <a:t> : Accessible, E-commerce, Carbon footprint, Sustainability</a:t>
            </a:r>
            <a:r>
              <a:rPr lang="en-US" sz="1800" dirty="0">
                <a:latin typeface="Times New Roman" panose="02020603050405020304" pitchFamily="18" charset="0"/>
                <a:ea typeface="Calibri" panose="020F0502020204030204" pitchFamily="34" charset="0"/>
                <a:cs typeface="Gautami" panose="020B0502040204020203" pitchFamily="34" charset="0"/>
              </a:rPr>
              <a: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Regions.</a:t>
            </a:r>
            <a:endParaRPr lang="en-IN" sz="1800" dirty="0">
              <a:effectLst/>
              <a:latin typeface="Calibri" panose="020F0502020204030204" pitchFamily="34" charset="0"/>
              <a:ea typeface="Calibri" panose="020F0502020204030204" pitchFamily="34" charset="0"/>
              <a:cs typeface="Gautami" panose="020B0502040204020203" pitchFamily="34" charset="0"/>
            </a:endParaRPr>
          </a:p>
          <a:p>
            <a:pPr marR="41910" indent="0" algn="just">
              <a:spcAft>
                <a:spcPts val="20"/>
              </a:spcAft>
              <a:buNone/>
            </a:pPr>
            <a:endParaRPr lang="en-IN" sz="1800" baseline="-2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39895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C14CF2-BFEF-552C-07C2-D4AF761F7E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4046" y="932581"/>
            <a:ext cx="3257713" cy="5550185"/>
          </a:xfrm>
          <a:prstGeom prst="rect">
            <a:avLst/>
          </a:prstGeom>
        </p:spPr>
      </p:pic>
      <p:pic>
        <p:nvPicPr>
          <p:cNvPr id="7" name="Picture 6">
            <a:extLst>
              <a:ext uri="{FF2B5EF4-FFF2-40B4-BE49-F238E27FC236}">
                <a16:creationId xmlns:a16="http://schemas.microsoft.com/office/drawing/2014/main" id="{E421423C-764E-503F-1100-57D71BDB47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170" y="1188720"/>
            <a:ext cx="8302279" cy="4727990"/>
          </a:xfrm>
          <a:prstGeom prst="rect">
            <a:avLst/>
          </a:prstGeom>
        </p:spPr>
      </p:pic>
      <p:sp>
        <p:nvSpPr>
          <p:cNvPr id="8" name="TextBox 7">
            <a:extLst>
              <a:ext uri="{FF2B5EF4-FFF2-40B4-BE49-F238E27FC236}">
                <a16:creationId xmlns:a16="http://schemas.microsoft.com/office/drawing/2014/main" id="{8C481E3D-3D2B-01AE-A070-33F17532F0C5}"/>
              </a:ext>
            </a:extLst>
          </p:cNvPr>
          <p:cNvSpPr txBox="1"/>
          <p:nvPr/>
        </p:nvSpPr>
        <p:spPr>
          <a:xfrm>
            <a:off x="383143" y="389264"/>
            <a:ext cx="2044342" cy="400110"/>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Seller Live Chat:</a:t>
            </a:r>
            <a:endParaRPr lang="en-IN" sz="20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23F93CC1-4D39-8DB4-5297-BDE7A5C6336A}"/>
              </a:ext>
            </a:extLst>
          </p:cNvPr>
          <p:cNvSpPr txBox="1"/>
          <p:nvPr/>
        </p:nvSpPr>
        <p:spPr>
          <a:xfrm>
            <a:off x="8834811" y="389264"/>
            <a:ext cx="2565318" cy="400110"/>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Customer  Live Chat:</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26979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3225F9F-9474-2504-FEC1-C5CC196635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2625" y="268554"/>
            <a:ext cx="4242018" cy="1714588"/>
          </a:xfrm>
          <a:prstGeom prst="rect">
            <a:avLst/>
          </a:prstGeom>
        </p:spPr>
      </p:pic>
      <p:sp>
        <p:nvSpPr>
          <p:cNvPr id="10" name="TextBox 9">
            <a:extLst>
              <a:ext uri="{FF2B5EF4-FFF2-40B4-BE49-F238E27FC236}">
                <a16:creationId xmlns:a16="http://schemas.microsoft.com/office/drawing/2014/main" id="{1F8D6CE0-79DA-83C9-D287-54D1190EB0C2}"/>
              </a:ext>
            </a:extLst>
          </p:cNvPr>
          <p:cNvSpPr txBox="1"/>
          <p:nvPr/>
        </p:nvSpPr>
        <p:spPr>
          <a:xfrm>
            <a:off x="436346" y="285032"/>
            <a:ext cx="6097604"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Customer /Home/Select Category:</a:t>
            </a:r>
            <a:endParaRPr lang="en-IN" sz="20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27DD83CA-B6A8-6F6A-099C-6F7A1B899A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476" y="1134516"/>
            <a:ext cx="6505301" cy="5454930"/>
          </a:xfrm>
          <a:prstGeom prst="rect">
            <a:avLst/>
          </a:prstGeom>
        </p:spPr>
      </p:pic>
      <p:cxnSp>
        <p:nvCxnSpPr>
          <p:cNvPr id="8" name="Connector: Elbow 7">
            <a:extLst>
              <a:ext uri="{FF2B5EF4-FFF2-40B4-BE49-F238E27FC236}">
                <a16:creationId xmlns:a16="http://schemas.microsoft.com/office/drawing/2014/main" id="{79080314-D217-569D-7006-FCC844102740}"/>
              </a:ext>
            </a:extLst>
          </p:cNvPr>
          <p:cNvCxnSpPr/>
          <p:nvPr/>
        </p:nvCxnSpPr>
        <p:spPr>
          <a:xfrm flipV="1">
            <a:off x="5102279" y="1267738"/>
            <a:ext cx="2403565" cy="467821"/>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0108778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CEB7B7C-0CF4-9EEA-DD68-A2D87D50EC43}"/>
              </a:ext>
            </a:extLst>
          </p:cNvPr>
          <p:cNvSpPr txBox="1"/>
          <p:nvPr/>
        </p:nvSpPr>
        <p:spPr>
          <a:xfrm>
            <a:off x="436346" y="285032"/>
            <a:ext cx="6097604"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Customer /Home/Products/Cement:</a:t>
            </a:r>
            <a:endParaRPr lang="en-IN" sz="20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B84314C-1F57-7B2D-3F00-D43E3B2A9B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148" y="1105742"/>
            <a:ext cx="9962146" cy="4869621"/>
          </a:xfrm>
          <a:prstGeom prst="rect">
            <a:avLst/>
          </a:prstGeom>
        </p:spPr>
      </p:pic>
    </p:spTree>
    <p:extLst>
      <p:ext uri="{BB962C8B-B14F-4D97-AF65-F5344CB8AC3E}">
        <p14:creationId xmlns:p14="http://schemas.microsoft.com/office/powerpoint/2010/main" val="373086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BC5D844-47D9-3C3A-266E-D00968449A7A}"/>
              </a:ext>
            </a:extLst>
          </p:cNvPr>
          <p:cNvSpPr txBox="1"/>
          <p:nvPr/>
        </p:nvSpPr>
        <p:spPr>
          <a:xfrm>
            <a:off x="436345" y="285032"/>
            <a:ext cx="6652431"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Customer /Home/Products/Cement/Add Cart:</a:t>
            </a:r>
            <a:endParaRPr lang="en-IN" sz="2000" b="1"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18A870B5-D62C-C5D0-D981-8050AA57D8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0983" y="802341"/>
            <a:ext cx="8857556" cy="1409772"/>
          </a:xfrm>
          <a:prstGeom prst="rect">
            <a:avLst/>
          </a:prstGeom>
        </p:spPr>
      </p:pic>
      <p:pic>
        <p:nvPicPr>
          <p:cNvPr id="11" name="Picture 10">
            <a:extLst>
              <a:ext uri="{FF2B5EF4-FFF2-40B4-BE49-F238E27FC236}">
                <a16:creationId xmlns:a16="http://schemas.microsoft.com/office/drawing/2014/main" id="{8E37D291-27E2-C6D0-6A40-1348E1A30A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13" y="2212113"/>
            <a:ext cx="10179573" cy="4360855"/>
          </a:xfrm>
          <a:prstGeom prst="rect">
            <a:avLst/>
          </a:prstGeom>
        </p:spPr>
      </p:pic>
    </p:spTree>
    <p:extLst>
      <p:ext uri="{BB962C8B-B14F-4D97-AF65-F5344CB8AC3E}">
        <p14:creationId xmlns:p14="http://schemas.microsoft.com/office/powerpoint/2010/main" val="25100546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7C193F-65F5-01F0-353B-102519C06F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0711" y="913362"/>
            <a:ext cx="1781281" cy="1899507"/>
          </a:xfrm>
          <a:prstGeom prst="rect">
            <a:avLst/>
          </a:prstGeom>
        </p:spPr>
      </p:pic>
      <p:sp>
        <p:nvSpPr>
          <p:cNvPr id="10" name="TextBox 9">
            <a:extLst>
              <a:ext uri="{FF2B5EF4-FFF2-40B4-BE49-F238E27FC236}">
                <a16:creationId xmlns:a16="http://schemas.microsoft.com/office/drawing/2014/main" id="{6BC009B8-9005-DEEF-0316-FA9A72E77CD5}"/>
              </a:ext>
            </a:extLst>
          </p:cNvPr>
          <p:cNvSpPr txBox="1"/>
          <p:nvPr/>
        </p:nvSpPr>
        <p:spPr>
          <a:xfrm>
            <a:off x="436345" y="285032"/>
            <a:ext cx="7262031"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Customer /Home/Products/Cement/Cart Data:</a:t>
            </a:r>
            <a:endParaRPr lang="en-IN" sz="2000"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1D2EADB6-0047-18E5-A973-A323BD62470B}"/>
              </a:ext>
            </a:extLst>
          </p:cNvPr>
          <p:cNvSpPr txBox="1"/>
          <p:nvPr/>
        </p:nvSpPr>
        <p:spPr>
          <a:xfrm>
            <a:off x="9373063" y="515864"/>
            <a:ext cx="1827579" cy="307777"/>
          </a:xfrm>
          <a:prstGeom prst="rect">
            <a:avLst/>
          </a:prstGeom>
          <a:noFill/>
        </p:spPr>
        <p:txBody>
          <a:bodyPr wrap="square">
            <a:spAutoFit/>
          </a:bodyPr>
          <a:lstStyle/>
          <a:p>
            <a:r>
              <a:rPr lang="en-US" sz="1400" b="1" dirty="0">
                <a:latin typeface="Times New Roman" panose="02020603050405020304" pitchFamily="18" charset="0"/>
                <a:cs typeface="Times New Roman" panose="02020603050405020304" pitchFamily="18" charset="0"/>
              </a:rPr>
              <a:t>Cart Table Structure </a:t>
            </a:r>
            <a:endParaRPr lang="en-IN" sz="14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7E8DCC9-640D-D3DF-E642-C4BA08EF41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376" y="2995544"/>
            <a:ext cx="10321176" cy="3577424"/>
          </a:xfrm>
          <a:prstGeom prst="rect">
            <a:avLst/>
          </a:prstGeom>
        </p:spPr>
      </p:pic>
    </p:spTree>
    <p:extLst>
      <p:ext uri="{BB962C8B-B14F-4D97-AF65-F5344CB8AC3E}">
        <p14:creationId xmlns:p14="http://schemas.microsoft.com/office/powerpoint/2010/main" val="30428726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1332B1E-4EE7-E343-8B72-146E75CF6330}"/>
              </a:ext>
            </a:extLst>
          </p:cNvPr>
          <p:cNvSpPr txBox="1"/>
          <p:nvPr/>
        </p:nvSpPr>
        <p:spPr>
          <a:xfrm>
            <a:off x="436346" y="285032"/>
            <a:ext cx="6635014"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Customer /Home/Products/Cement/Checkout:</a:t>
            </a:r>
            <a:endParaRPr lang="en-IN" sz="2000"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955963B0-4401-D46D-9660-C64675D660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5752" y="939672"/>
            <a:ext cx="8431287" cy="4978656"/>
          </a:xfrm>
          <a:prstGeom prst="rect">
            <a:avLst/>
          </a:prstGeom>
        </p:spPr>
      </p:pic>
    </p:spTree>
    <p:extLst>
      <p:ext uri="{BB962C8B-B14F-4D97-AF65-F5344CB8AC3E}">
        <p14:creationId xmlns:p14="http://schemas.microsoft.com/office/powerpoint/2010/main" val="16911527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1C88FB-267B-DCB4-2EB1-23D01C48AAB5}"/>
              </a:ext>
            </a:extLst>
          </p:cNvPr>
          <p:cNvSpPr txBox="1"/>
          <p:nvPr/>
        </p:nvSpPr>
        <p:spPr>
          <a:xfrm>
            <a:off x="0" y="102152"/>
            <a:ext cx="9709140"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Customer /Home/Products/Cement/Checkout/Payment page:</a:t>
            </a:r>
            <a:endParaRPr lang="en-IN" sz="20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7F5C04F-BE90-10FA-86A0-3A31C91F47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0783" y="839762"/>
            <a:ext cx="4140413" cy="5505733"/>
          </a:xfrm>
          <a:prstGeom prst="rect">
            <a:avLst/>
          </a:prstGeom>
        </p:spPr>
      </p:pic>
    </p:spTree>
    <p:extLst>
      <p:ext uri="{BB962C8B-B14F-4D97-AF65-F5344CB8AC3E}">
        <p14:creationId xmlns:p14="http://schemas.microsoft.com/office/powerpoint/2010/main" val="41944890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C12948-A3AF-6E9C-C1BC-69FF3934DE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196" y="3770070"/>
            <a:ext cx="1672126" cy="2092066"/>
          </a:xfrm>
          <a:prstGeom prst="rect">
            <a:avLst/>
          </a:prstGeom>
        </p:spPr>
      </p:pic>
      <p:pic>
        <p:nvPicPr>
          <p:cNvPr id="7" name="Picture 6">
            <a:extLst>
              <a:ext uri="{FF2B5EF4-FFF2-40B4-BE49-F238E27FC236}">
                <a16:creationId xmlns:a16="http://schemas.microsoft.com/office/drawing/2014/main" id="{92E4F873-3503-2611-59C5-0514754EC8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085" y="1419646"/>
            <a:ext cx="1716578" cy="2029314"/>
          </a:xfrm>
          <a:prstGeom prst="rect">
            <a:avLst/>
          </a:prstGeom>
        </p:spPr>
      </p:pic>
      <p:sp>
        <p:nvSpPr>
          <p:cNvPr id="11" name="TextBox 10">
            <a:extLst>
              <a:ext uri="{FF2B5EF4-FFF2-40B4-BE49-F238E27FC236}">
                <a16:creationId xmlns:a16="http://schemas.microsoft.com/office/drawing/2014/main" id="{656E67B5-F904-5008-3CA2-6413828ADCF9}"/>
              </a:ext>
            </a:extLst>
          </p:cNvPr>
          <p:cNvSpPr txBox="1"/>
          <p:nvPr/>
        </p:nvSpPr>
        <p:spPr>
          <a:xfrm>
            <a:off x="158940" y="3429000"/>
            <a:ext cx="2236390" cy="307777"/>
          </a:xfrm>
          <a:prstGeom prst="rect">
            <a:avLst/>
          </a:prstGeom>
          <a:noFill/>
        </p:spPr>
        <p:txBody>
          <a:bodyPr wrap="square">
            <a:spAutoFit/>
          </a:bodyPr>
          <a:lstStyle/>
          <a:p>
            <a:r>
              <a:rPr lang="en-US" sz="1400" b="1" dirty="0">
                <a:latin typeface="Times New Roman" panose="02020603050405020304" pitchFamily="18" charset="0"/>
                <a:cs typeface="Times New Roman" panose="02020603050405020304" pitchFamily="18" charset="0"/>
              </a:rPr>
              <a:t>Details Table Structure </a:t>
            </a:r>
            <a:endParaRPr lang="en-IN" sz="1400" b="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98755719-FCED-7196-CF81-93CAF8389DCF}"/>
              </a:ext>
            </a:extLst>
          </p:cNvPr>
          <p:cNvSpPr txBox="1"/>
          <p:nvPr/>
        </p:nvSpPr>
        <p:spPr>
          <a:xfrm>
            <a:off x="9260797" y="214625"/>
            <a:ext cx="2566894" cy="307777"/>
          </a:xfrm>
          <a:prstGeom prst="rect">
            <a:avLst/>
          </a:prstGeom>
          <a:noFill/>
        </p:spPr>
        <p:txBody>
          <a:bodyPr wrap="square">
            <a:spAutoFit/>
          </a:bodyPr>
          <a:lstStyle/>
          <a:p>
            <a:r>
              <a:rPr lang="en-US" sz="1400" b="1" dirty="0">
                <a:latin typeface="Times New Roman" panose="02020603050405020304" pitchFamily="18" charset="0"/>
                <a:cs typeface="Times New Roman" panose="02020603050405020304" pitchFamily="18" charset="0"/>
              </a:rPr>
              <a:t>Order Details Table Structure </a:t>
            </a:r>
            <a:endParaRPr lang="en-IN" sz="1400" b="1"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F39E3E54-8AE3-7133-4CC1-083B87EBE5EA}"/>
              </a:ext>
            </a:extLst>
          </p:cNvPr>
          <p:cNvSpPr txBox="1"/>
          <p:nvPr/>
        </p:nvSpPr>
        <p:spPr>
          <a:xfrm>
            <a:off x="196744" y="1111869"/>
            <a:ext cx="2236390" cy="307777"/>
          </a:xfrm>
          <a:prstGeom prst="rect">
            <a:avLst/>
          </a:prstGeom>
          <a:noFill/>
        </p:spPr>
        <p:txBody>
          <a:bodyPr wrap="square">
            <a:spAutoFit/>
          </a:bodyPr>
          <a:lstStyle/>
          <a:p>
            <a:r>
              <a:rPr lang="en-US" sz="1400" b="1" dirty="0">
                <a:latin typeface="Times New Roman" panose="02020603050405020304" pitchFamily="18" charset="0"/>
                <a:cs typeface="Times New Roman" panose="02020603050405020304" pitchFamily="18" charset="0"/>
              </a:rPr>
              <a:t>Sales Table Structure </a:t>
            </a:r>
            <a:endParaRPr lang="en-IN" sz="1400" b="1"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90CE9651-C4DF-5600-9AA3-1737B659FB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2348" y="1572438"/>
            <a:ext cx="6883754" cy="3753043"/>
          </a:xfrm>
          <a:prstGeom prst="rect">
            <a:avLst/>
          </a:prstGeom>
        </p:spPr>
      </p:pic>
      <p:pic>
        <p:nvPicPr>
          <p:cNvPr id="4" name="Picture 3">
            <a:extLst>
              <a:ext uri="{FF2B5EF4-FFF2-40B4-BE49-F238E27FC236}">
                <a16:creationId xmlns:a16="http://schemas.microsoft.com/office/drawing/2014/main" id="{BA69EFC9-D071-F197-D419-883862536D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59769" y="522402"/>
            <a:ext cx="1783285" cy="3404455"/>
          </a:xfrm>
          <a:prstGeom prst="rect">
            <a:avLst/>
          </a:prstGeom>
        </p:spPr>
      </p:pic>
      <p:sp>
        <p:nvSpPr>
          <p:cNvPr id="8" name="TextBox 7">
            <a:extLst>
              <a:ext uri="{FF2B5EF4-FFF2-40B4-BE49-F238E27FC236}">
                <a16:creationId xmlns:a16="http://schemas.microsoft.com/office/drawing/2014/main" id="{911143BA-AFA2-2966-5DA2-BA0FBC9AF9D3}"/>
              </a:ext>
            </a:extLst>
          </p:cNvPr>
          <p:cNvSpPr txBox="1"/>
          <p:nvPr/>
        </p:nvSpPr>
        <p:spPr>
          <a:xfrm>
            <a:off x="266283" y="214625"/>
            <a:ext cx="7371646" cy="369332"/>
          </a:xfrm>
          <a:prstGeom prst="rect">
            <a:avLst/>
          </a:prstGeom>
          <a:noFill/>
        </p:spPr>
        <p:txBody>
          <a:bodyPr wrap="square">
            <a:spAutoFit/>
          </a:bodyPr>
          <a:lstStyle/>
          <a:p>
            <a:r>
              <a:rPr lang="en-US" sz="1800" b="1" dirty="0">
                <a:latin typeface="Times New Roman" panose="02020603050405020304" pitchFamily="18" charset="0"/>
                <a:cs typeface="Times New Roman" panose="02020603050405020304" pitchFamily="18" charset="0"/>
              </a:rPr>
              <a:t>Customer /Home/Products/Cement/Checkout/Payment page Process:</a:t>
            </a:r>
            <a:endParaRPr lang="en-IN"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89544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89AB4CD-E840-6D1A-C5B6-5F5AD3F0955A}"/>
              </a:ext>
            </a:extLst>
          </p:cNvPr>
          <p:cNvSpPr txBox="1"/>
          <p:nvPr/>
        </p:nvSpPr>
        <p:spPr>
          <a:xfrm>
            <a:off x="121919" y="125506"/>
            <a:ext cx="11971469" cy="6740307"/>
          </a:xfrm>
          <a:prstGeom prst="rect">
            <a:avLst/>
          </a:prstGeom>
          <a:noFill/>
        </p:spPr>
        <p:txBody>
          <a:bodyPr wrap="square" rtlCol="0">
            <a:spAutoFit/>
          </a:bodyPr>
          <a:lstStyle/>
          <a:p>
            <a:r>
              <a:rPr lang="en-IN" dirty="0"/>
              <a:t>		$</a:t>
            </a:r>
            <a:r>
              <a:rPr lang="en-IN" dirty="0" err="1"/>
              <a:t>payid</a:t>
            </a:r>
            <a:r>
              <a:rPr lang="en-IN" dirty="0"/>
              <a:t> = $_POST['pay'];</a:t>
            </a:r>
          </a:p>
          <a:p>
            <a:r>
              <a:rPr lang="en-IN" dirty="0"/>
              <a:t>		$date = date('Y-m-d');</a:t>
            </a:r>
          </a:p>
          <a:p>
            <a:r>
              <a:rPr lang="en-IN" dirty="0"/>
              <a:t>		$</a:t>
            </a:r>
            <a:r>
              <a:rPr lang="en-IN" dirty="0" err="1"/>
              <a:t>o_id</a:t>
            </a:r>
            <a:r>
              <a:rPr lang="en-IN" dirty="0"/>
              <a:t> =$_POST['</a:t>
            </a:r>
            <a:r>
              <a:rPr lang="en-IN" dirty="0" err="1"/>
              <a:t>o_id</a:t>
            </a:r>
            <a:r>
              <a:rPr lang="en-IN" dirty="0"/>
              <a:t>'];</a:t>
            </a:r>
          </a:p>
          <a:p>
            <a:r>
              <a:rPr lang="en-IN" dirty="0"/>
              <a:t>		$</a:t>
            </a:r>
            <a:r>
              <a:rPr lang="en-IN" dirty="0" err="1"/>
              <a:t>u_id</a:t>
            </a:r>
            <a:r>
              <a:rPr lang="en-IN" dirty="0"/>
              <a:t> =$_POST['</a:t>
            </a:r>
            <a:r>
              <a:rPr lang="en-IN" dirty="0" err="1"/>
              <a:t>u_id</a:t>
            </a:r>
            <a:r>
              <a:rPr lang="en-IN" dirty="0"/>
              <a:t>'];</a:t>
            </a:r>
          </a:p>
          <a:p>
            <a:r>
              <a:rPr lang="en-IN" dirty="0"/>
              <a:t>		$total =$_POST['total'];</a:t>
            </a:r>
          </a:p>
          <a:p>
            <a:r>
              <a:rPr lang="en-IN" dirty="0"/>
              <a:t>		$email =$_POST['email'];</a:t>
            </a:r>
          </a:p>
          <a:p>
            <a:r>
              <a:rPr lang="en-IN" dirty="0"/>
              <a:t>		$name =$_POST['name'];</a:t>
            </a:r>
          </a:p>
          <a:p>
            <a:r>
              <a:rPr lang="en-IN" dirty="0"/>
              <a:t>		$</a:t>
            </a:r>
            <a:r>
              <a:rPr lang="en-IN" dirty="0" err="1"/>
              <a:t>d_pincode</a:t>
            </a:r>
            <a:r>
              <a:rPr lang="en-IN" dirty="0"/>
              <a:t> =$_POST['</a:t>
            </a:r>
            <a:r>
              <a:rPr lang="en-IN" dirty="0" err="1"/>
              <a:t>d_pincode</a:t>
            </a:r>
            <a:r>
              <a:rPr lang="en-IN" dirty="0"/>
              <a:t>'];</a:t>
            </a:r>
          </a:p>
          <a:p>
            <a:r>
              <a:rPr lang="en-IN" dirty="0"/>
              <a:t>		$</a:t>
            </a:r>
            <a:r>
              <a:rPr lang="en-IN" dirty="0" err="1"/>
              <a:t>d_address</a:t>
            </a:r>
            <a:r>
              <a:rPr lang="en-IN" dirty="0"/>
              <a:t> =$_POST['</a:t>
            </a:r>
            <a:r>
              <a:rPr lang="en-IN" dirty="0" err="1"/>
              <a:t>d_address</a:t>
            </a:r>
            <a:r>
              <a:rPr lang="en-IN" dirty="0"/>
              <a:t>'];</a:t>
            </a:r>
          </a:p>
          <a:p>
            <a:r>
              <a:rPr lang="en-IN" dirty="0"/>
              <a:t>		$</a:t>
            </a:r>
            <a:r>
              <a:rPr lang="en-IN" dirty="0" err="1"/>
              <a:t>d_mobile</a:t>
            </a:r>
            <a:r>
              <a:rPr lang="en-IN" dirty="0"/>
              <a:t> =$_POST['</a:t>
            </a:r>
            <a:r>
              <a:rPr lang="en-IN" dirty="0" err="1"/>
              <a:t>d_mobile</a:t>
            </a:r>
            <a:r>
              <a:rPr lang="en-IN" dirty="0"/>
              <a:t>'];</a:t>
            </a:r>
          </a:p>
          <a:p>
            <a:r>
              <a:rPr lang="en-IN" dirty="0"/>
              <a:t>		$</a:t>
            </a:r>
            <a:r>
              <a:rPr lang="en-IN" dirty="0" err="1"/>
              <a:t>d_status</a:t>
            </a:r>
            <a:r>
              <a:rPr lang="en-IN" dirty="0"/>
              <a:t>=$_POST['</a:t>
            </a:r>
            <a:r>
              <a:rPr lang="en-IN" dirty="0" err="1"/>
              <a:t>d_status</a:t>
            </a:r>
            <a:r>
              <a:rPr lang="en-IN" dirty="0"/>
              <a:t>'];</a:t>
            </a:r>
          </a:p>
          <a:p>
            <a:r>
              <a:rPr lang="en-IN" dirty="0"/>
              <a:t>		$conn = $</a:t>
            </a:r>
            <a:r>
              <a:rPr lang="en-IN" dirty="0" err="1"/>
              <a:t>pdo</a:t>
            </a:r>
            <a:r>
              <a:rPr lang="en-IN" dirty="0"/>
              <a:t>-&gt;open();</a:t>
            </a:r>
          </a:p>
          <a:p>
            <a:r>
              <a:rPr lang="en-IN" dirty="0"/>
              <a:t>try{</a:t>
            </a:r>
          </a:p>
          <a:p>
            <a:r>
              <a:rPr lang="en-IN" dirty="0"/>
              <a:t>$</a:t>
            </a:r>
            <a:r>
              <a:rPr lang="en-IN" dirty="0" err="1"/>
              <a:t>stmt</a:t>
            </a:r>
            <a:r>
              <a:rPr lang="en-IN" dirty="0"/>
              <a:t> = $conn-&gt;prepare("INSERT INTO sales (</a:t>
            </a:r>
            <a:r>
              <a:rPr lang="en-IN" dirty="0" err="1"/>
              <a:t>user_id</a:t>
            </a:r>
            <a:r>
              <a:rPr lang="en-IN" dirty="0"/>
              <a:t>, </a:t>
            </a:r>
            <a:r>
              <a:rPr lang="en-IN" dirty="0" err="1"/>
              <a:t>pay_id</a:t>
            </a:r>
            <a:r>
              <a:rPr lang="en-IN" dirty="0"/>
              <a:t>, </a:t>
            </a:r>
            <a:r>
              <a:rPr lang="en-IN" dirty="0" err="1"/>
              <a:t>sales_date</a:t>
            </a:r>
            <a:r>
              <a:rPr lang="en-IN" dirty="0"/>
              <a:t>) VALUES (:</a:t>
            </a:r>
            <a:r>
              <a:rPr lang="en-IN" dirty="0" err="1"/>
              <a:t>user_id</a:t>
            </a:r>
            <a:r>
              <a:rPr lang="en-IN" dirty="0"/>
              <a:t>, :</a:t>
            </a:r>
            <a:r>
              <a:rPr lang="en-IN" dirty="0" err="1"/>
              <a:t>pay_id</a:t>
            </a:r>
            <a:r>
              <a:rPr lang="en-IN" dirty="0"/>
              <a:t>, :</a:t>
            </a:r>
            <a:r>
              <a:rPr lang="en-IN" dirty="0" err="1"/>
              <a:t>sales_date</a:t>
            </a:r>
            <a:r>
              <a:rPr lang="en-IN" dirty="0"/>
              <a:t>)");</a:t>
            </a:r>
          </a:p>
          <a:p>
            <a:r>
              <a:rPr lang="en-IN" dirty="0"/>
              <a:t>$</a:t>
            </a:r>
            <a:r>
              <a:rPr lang="en-IN" dirty="0" err="1"/>
              <a:t>stmt</a:t>
            </a:r>
            <a:r>
              <a:rPr lang="en-IN" dirty="0"/>
              <a:t>-&gt;execute(['</a:t>
            </a:r>
            <a:r>
              <a:rPr lang="en-IN" dirty="0" err="1"/>
              <a:t>user_id</a:t>
            </a:r>
            <a:r>
              <a:rPr lang="en-IN" dirty="0"/>
              <a:t>'=&gt;$user['id'], '</a:t>
            </a:r>
            <a:r>
              <a:rPr lang="en-IN" dirty="0" err="1"/>
              <a:t>pay_id</a:t>
            </a:r>
            <a:r>
              <a:rPr lang="en-IN" dirty="0"/>
              <a:t>'=&gt;$</a:t>
            </a:r>
            <a:r>
              <a:rPr lang="en-IN" dirty="0" err="1"/>
              <a:t>payid</a:t>
            </a:r>
            <a:r>
              <a:rPr lang="en-IN" dirty="0"/>
              <a:t>, '</a:t>
            </a:r>
            <a:r>
              <a:rPr lang="en-IN" dirty="0" err="1"/>
              <a:t>sales_date</a:t>
            </a:r>
            <a:r>
              <a:rPr lang="en-IN" dirty="0"/>
              <a:t>'=&gt;$date]);</a:t>
            </a:r>
          </a:p>
          <a:p>
            <a:r>
              <a:rPr lang="en-IN" dirty="0"/>
              <a:t>$</a:t>
            </a:r>
            <a:r>
              <a:rPr lang="en-IN" dirty="0" err="1"/>
              <a:t>salesid</a:t>
            </a:r>
            <a:r>
              <a:rPr lang="en-IN" dirty="0"/>
              <a:t> = $conn-&gt;</a:t>
            </a:r>
            <a:r>
              <a:rPr lang="en-IN" dirty="0" err="1"/>
              <a:t>lastInsertId</a:t>
            </a:r>
            <a:r>
              <a:rPr lang="en-IN" dirty="0"/>
              <a:t>();			</a:t>
            </a:r>
          </a:p>
          <a:p>
            <a:r>
              <a:rPr lang="en-IN" dirty="0"/>
              <a:t>try{</a:t>
            </a:r>
          </a:p>
          <a:p>
            <a:r>
              <a:rPr lang="en-IN" dirty="0"/>
              <a:t>$</a:t>
            </a:r>
            <a:r>
              <a:rPr lang="en-IN" dirty="0" err="1"/>
              <a:t>stmt</a:t>
            </a:r>
            <a:r>
              <a:rPr lang="en-IN" dirty="0"/>
              <a:t> = $conn-&gt;prepare("SELECT * FROM cart LEFT JOIN products ON products.id=</a:t>
            </a:r>
            <a:r>
              <a:rPr lang="en-IN" dirty="0" err="1"/>
              <a:t>cart.product_id</a:t>
            </a:r>
            <a:r>
              <a:rPr lang="en-IN" dirty="0"/>
              <a:t> </a:t>
            </a:r>
            <a:r>
              <a:rPr lang="en-IN" dirty="0" err="1"/>
              <a:t>WHEREuser_id</a:t>
            </a:r>
            <a:r>
              <a:rPr lang="en-IN" dirty="0"/>
              <a:t>=:</a:t>
            </a:r>
            <a:r>
              <a:rPr lang="en-IN" dirty="0" err="1"/>
              <a:t>user_id</a:t>
            </a:r>
            <a:r>
              <a:rPr lang="en-IN" dirty="0"/>
              <a:t>");</a:t>
            </a:r>
          </a:p>
          <a:p>
            <a:r>
              <a:rPr lang="en-IN" dirty="0"/>
              <a:t>$</a:t>
            </a:r>
            <a:r>
              <a:rPr lang="en-IN" dirty="0" err="1"/>
              <a:t>stmt</a:t>
            </a:r>
            <a:r>
              <a:rPr lang="en-IN" dirty="0"/>
              <a:t>-&gt;execute(['</a:t>
            </a:r>
            <a:r>
              <a:rPr lang="en-IN" dirty="0" err="1"/>
              <a:t>user_id</a:t>
            </a:r>
            <a:r>
              <a:rPr lang="en-IN" dirty="0"/>
              <a:t>'=&gt;$user['id']]);</a:t>
            </a:r>
          </a:p>
          <a:p>
            <a:r>
              <a:rPr lang="en-IN" dirty="0"/>
              <a:t>foreach ($</a:t>
            </a:r>
            <a:r>
              <a:rPr lang="en-IN" dirty="0" err="1"/>
              <a:t>stmt</a:t>
            </a:r>
            <a:r>
              <a:rPr lang="en-IN" dirty="0"/>
              <a:t> as $row){</a:t>
            </a:r>
          </a:p>
          <a:p>
            <a:r>
              <a:rPr lang="en-IN" dirty="0"/>
              <a:t>$</a:t>
            </a:r>
            <a:r>
              <a:rPr lang="en-IN" dirty="0" err="1"/>
              <a:t>stmt</a:t>
            </a:r>
            <a:r>
              <a:rPr lang="en-IN" dirty="0"/>
              <a:t> = $conn-&gt;prepare("INSERT INTO details (</a:t>
            </a:r>
            <a:r>
              <a:rPr lang="en-IN" dirty="0" err="1"/>
              <a:t>sales_id</a:t>
            </a:r>
            <a:r>
              <a:rPr lang="en-IN" dirty="0"/>
              <a:t>, </a:t>
            </a:r>
            <a:r>
              <a:rPr lang="en-IN" dirty="0" err="1"/>
              <a:t>product_id</a:t>
            </a:r>
            <a:r>
              <a:rPr lang="en-IN" dirty="0"/>
              <a:t>, quantity) VALUES (:</a:t>
            </a:r>
            <a:r>
              <a:rPr lang="en-IN" dirty="0" err="1"/>
              <a:t>sales_id</a:t>
            </a:r>
            <a:r>
              <a:rPr lang="en-IN" dirty="0"/>
              <a:t>, :</a:t>
            </a:r>
            <a:r>
              <a:rPr lang="en-IN" dirty="0" err="1"/>
              <a:t>product_id</a:t>
            </a:r>
            <a:r>
              <a:rPr lang="en-IN" dirty="0"/>
              <a:t>,      :quantity)");</a:t>
            </a:r>
          </a:p>
          <a:p>
            <a:r>
              <a:rPr lang="en-IN" dirty="0"/>
              <a:t>$</a:t>
            </a:r>
            <a:r>
              <a:rPr lang="en-IN" dirty="0" err="1"/>
              <a:t>stmt</a:t>
            </a:r>
            <a:r>
              <a:rPr lang="en-IN" dirty="0"/>
              <a:t>-&gt;execute(['</a:t>
            </a:r>
            <a:r>
              <a:rPr lang="en-IN" dirty="0" err="1"/>
              <a:t>sales_id</a:t>
            </a:r>
            <a:r>
              <a:rPr lang="en-IN" dirty="0"/>
              <a:t>'=&gt;$</a:t>
            </a:r>
            <a:r>
              <a:rPr lang="en-IN" dirty="0" err="1"/>
              <a:t>salesid</a:t>
            </a:r>
            <a:r>
              <a:rPr lang="en-IN" dirty="0"/>
              <a:t>, '</a:t>
            </a:r>
            <a:r>
              <a:rPr lang="en-IN" dirty="0" err="1"/>
              <a:t>product_id</a:t>
            </a:r>
            <a:r>
              <a:rPr lang="en-IN" dirty="0"/>
              <a:t>'=&gt;$row['</a:t>
            </a:r>
            <a:r>
              <a:rPr lang="en-IN" dirty="0" err="1"/>
              <a:t>product_id</a:t>
            </a:r>
            <a:r>
              <a:rPr lang="en-IN" dirty="0"/>
              <a:t>'], 'quantity'=&gt;$row['quantity']]);}</a:t>
            </a:r>
          </a:p>
          <a:p>
            <a:endParaRPr lang="en-IN" dirty="0"/>
          </a:p>
          <a:p>
            <a:r>
              <a:rPr lang="en-IN" dirty="0"/>
              <a:t>	</a:t>
            </a:r>
          </a:p>
        </p:txBody>
      </p:sp>
    </p:spTree>
    <p:extLst>
      <p:ext uri="{BB962C8B-B14F-4D97-AF65-F5344CB8AC3E}">
        <p14:creationId xmlns:p14="http://schemas.microsoft.com/office/powerpoint/2010/main" val="26385458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2CE076-C673-9E42-9C5C-5CA032715DFC}"/>
              </a:ext>
            </a:extLst>
          </p:cNvPr>
          <p:cNvSpPr txBox="1"/>
          <p:nvPr/>
        </p:nvSpPr>
        <p:spPr>
          <a:xfrm>
            <a:off x="416476" y="317943"/>
            <a:ext cx="11775524" cy="7294305"/>
          </a:xfrm>
          <a:prstGeom prst="rect">
            <a:avLst/>
          </a:prstGeom>
          <a:noFill/>
        </p:spPr>
        <p:txBody>
          <a:bodyPr wrap="square" rtlCol="0">
            <a:spAutoFit/>
          </a:bodyPr>
          <a:lstStyle/>
          <a:p>
            <a:r>
              <a:rPr lang="en-IN" dirty="0"/>
              <a:t>	$</a:t>
            </a:r>
            <a:r>
              <a:rPr lang="en-IN" dirty="0" err="1"/>
              <a:t>stmt</a:t>
            </a:r>
            <a:r>
              <a:rPr lang="en-IN" dirty="0"/>
              <a:t> = $conn-&gt;prepare("DELETE FROM cart WHERE </a:t>
            </a:r>
            <a:r>
              <a:rPr lang="en-IN" dirty="0" err="1"/>
              <a:t>user_id</a:t>
            </a:r>
            <a:r>
              <a:rPr lang="en-IN" dirty="0"/>
              <a:t>=:</a:t>
            </a:r>
            <a:r>
              <a:rPr lang="en-IN" dirty="0" err="1"/>
              <a:t>user_id</a:t>
            </a:r>
            <a:r>
              <a:rPr lang="en-IN" dirty="0"/>
              <a:t>");</a:t>
            </a:r>
          </a:p>
          <a:p>
            <a:r>
              <a:rPr lang="en-IN" dirty="0"/>
              <a:t>	$</a:t>
            </a:r>
            <a:r>
              <a:rPr lang="en-IN" dirty="0" err="1"/>
              <a:t>stmt</a:t>
            </a:r>
            <a:r>
              <a:rPr lang="en-IN" dirty="0"/>
              <a:t>-&gt;execute(['</a:t>
            </a:r>
            <a:r>
              <a:rPr lang="en-IN" dirty="0" err="1"/>
              <a:t>user_id</a:t>
            </a:r>
            <a:r>
              <a:rPr lang="en-IN" dirty="0"/>
              <a:t>'=&gt;$user['id']]);</a:t>
            </a:r>
          </a:p>
          <a:p>
            <a:r>
              <a:rPr lang="en-IN" dirty="0"/>
              <a:t>	code stock update after purchase</a:t>
            </a:r>
          </a:p>
          <a:p>
            <a:r>
              <a:rPr lang="en-IN" dirty="0"/>
              <a:t>	$</a:t>
            </a:r>
            <a:r>
              <a:rPr lang="en-IN" dirty="0" err="1"/>
              <a:t>stmt</a:t>
            </a:r>
            <a:r>
              <a:rPr lang="en-IN" dirty="0"/>
              <a:t> = $conn-&gt;prepare("select  * FROM products WHERE id=:id");</a:t>
            </a:r>
          </a:p>
          <a:p>
            <a:r>
              <a:rPr lang="en-IN" dirty="0"/>
              <a:t>	$</a:t>
            </a:r>
            <a:r>
              <a:rPr lang="en-IN" dirty="0" err="1"/>
              <a:t>stmt</a:t>
            </a:r>
            <a:r>
              <a:rPr lang="en-IN" dirty="0"/>
              <a:t>-&gt;execute(['id'=&gt;$row['</a:t>
            </a:r>
            <a:r>
              <a:rPr lang="en-IN" dirty="0" err="1"/>
              <a:t>product_id</a:t>
            </a:r>
            <a:r>
              <a:rPr lang="en-IN" dirty="0"/>
              <a:t>']]);</a:t>
            </a:r>
          </a:p>
          <a:p>
            <a:r>
              <a:rPr lang="en-IN" dirty="0"/>
              <a:t>	</a:t>
            </a:r>
          </a:p>
          <a:p>
            <a:r>
              <a:rPr lang="en-IN" dirty="0"/>
              <a:t>$row1 =$</a:t>
            </a:r>
            <a:r>
              <a:rPr lang="en-IN" dirty="0" err="1"/>
              <a:t>stmt</a:t>
            </a:r>
            <a:r>
              <a:rPr lang="en-IN" dirty="0"/>
              <a:t>-&gt;fetch();</a:t>
            </a:r>
          </a:p>
          <a:p>
            <a:r>
              <a:rPr lang="en-IN" dirty="0"/>
              <a:t>                  $stock= $row1['stock'];</a:t>
            </a:r>
          </a:p>
          <a:p>
            <a:r>
              <a:rPr lang="en-IN" dirty="0"/>
              <a:t>	$stock= $stock-$row['quantity'];</a:t>
            </a:r>
          </a:p>
          <a:p>
            <a:r>
              <a:rPr lang="en-IN" dirty="0"/>
              <a:t>		$</a:t>
            </a:r>
            <a:r>
              <a:rPr lang="en-IN" dirty="0" err="1"/>
              <a:t>stmt</a:t>
            </a:r>
            <a:r>
              <a:rPr lang="en-IN" dirty="0"/>
              <a:t> = $conn-&gt;prepare("UPDATE products SET stock =:stock WHERE id =:id");</a:t>
            </a:r>
          </a:p>
          <a:p>
            <a:r>
              <a:rPr lang="en-IN" dirty="0"/>
              <a:t>		$</a:t>
            </a:r>
            <a:r>
              <a:rPr lang="en-IN" dirty="0" err="1"/>
              <a:t>stmt</a:t>
            </a:r>
            <a:r>
              <a:rPr lang="en-IN" dirty="0"/>
              <a:t>-&gt;execute(['stock'=&gt;$stock, 'id'=&gt;$row['</a:t>
            </a:r>
            <a:r>
              <a:rPr lang="en-IN" dirty="0" err="1"/>
              <a:t>product_id</a:t>
            </a:r>
            <a:r>
              <a:rPr lang="en-IN" dirty="0"/>
              <a:t>']]);				</a:t>
            </a:r>
          </a:p>
          <a:p>
            <a:r>
              <a:rPr lang="en-IN" dirty="0"/>
              <a:t>			    //</a:t>
            </a:r>
            <a:r>
              <a:rPr lang="en-IN" dirty="0" err="1"/>
              <a:t>order_deatils</a:t>
            </a:r>
            <a:r>
              <a:rPr lang="en-IN" dirty="0"/>
              <a:t> query</a:t>
            </a:r>
          </a:p>
          <a:p>
            <a:r>
              <a:rPr lang="en-IN" dirty="0"/>
              <a:t>$</a:t>
            </a:r>
            <a:r>
              <a:rPr lang="en-IN" dirty="0" err="1"/>
              <a:t>stmt</a:t>
            </a:r>
            <a:r>
              <a:rPr lang="en-IN" dirty="0"/>
              <a:t> = $conn-&gt;prepare("INSERT INTO </a:t>
            </a:r>
            <a:r>
              <a:rPr lang="en-IN" dirty="0" err="1"/>
              <a:t>order_details</a:t>
            </a:r>
            <a:r>
              <a:rPr lang="en-IN" dirty="0"/>
              <a:t> (</a:t>
            </a:r>
            <a:r>
              <a:rPr lang="en-IN" dirty="0" err="1"/>
              <a:t>sales_id</a:t>
            </a:r>
            <a:r>
              <a:rPr lang="en-IN" dirty="0"/>
              <a:t>, </a:t>
            </a:r>
            <a:r>
              <a:rPr lang="en-IN" dirty="0" err="1"/>
              <a:t>user_id</a:t>
            </a:r>
            <a:r>
              <a:rPr lang="en-IN" dirty="0"/>
              <a:t>, </a:t>
            </a:r>
            <a:r>
              <a:rPr lang="en-IN" dirty="0" err="1"/>
              <a:t>u_name</a:t>
            </a:r>
            <a:r>
              <a:rPr lang="en-IN" dirty="0"/>
              <a:t>, </a:t>
            </a:r>
            <a:r>
              <a:rPr lang="en-IN" dirty="0" err="1"/>
              <a:t>o_addres</a:t>
            </a:r>
            <a:r>
              <a:rPr lang="en-IN" dirty="0"/>
              <a:t>, </a:t>
            </a:r>
            <a:r>
              <a:rPr lang="en-IN" dirty="0" err="1"/>
              <a:t>o_number</a:t>
            </a:r>
            <a:r>
              <a:rPr lang="en-IN" dirty="0"/>
              <a:t>, </a:t>
            </a:r>
            <a:r>
              <a:rPr lang="en-IN" dirty="0" err="1"/>
              <a:t>o_email</a:t>
            </a:r>
            <a:r>
              <a:rPr lang="en-IN" dirty="0"/>
              <a:t>,    </a:t>
            </a:r>
            <a:r>
              <a:rPr lang="en-IN" dirty="0" err="1"/>
              <a:t>ordered_id</a:t>
            </a:r>
            <a:r>
              <a:rPr lang="en-IN" dirty="0"/>
              <a:t>, </a:t>
            </a:r>
            <a:r>
              <a:rPr lang="en-IN" dirty="0" err="1"/>
              <a:t>o_total</a:t>
            </a:r>
            <a:r>
              <a:rPr lang="en-IN" dirty="0"/>
              <a:t>, </a:t>
            </a:r>
            <a:r>
              <a:rPr lang="en-IN" dirty="0" err="1"/>
              <a:t>o_pincode</a:t>
            </a:r>
            <a:r>
              <a:rPr lang="en-IN" dirty="0"/>
              <a:t>, </a:t>
            </a:r>
            <a:r>
              <a:rPr lang="en-IN" dirty="0" err="1"/>
              <a:t>o_date</a:t>
            </a:r>
            <a:r>
              <a:rPr lang="en-IN" dirty="0"/>
              <a:t>, </a:t>
            </a:r>
            <a:r>
              <a:rPr lang="en-IN" dirty="0" err="1"/>
              <a:t>d_status</a:t>
            </a:r>
            <a:r>
              <a:rPr lang="en-IN" dirty="0"/>
              <a:t>) VALUES (:</a:t>
            </a:r>
            <a:r>
              <a:rPr lang="en-IN" dirty="0" err="1"/>
              <a:t>sales_id</a:t>
            </a:r>
            <a:r>
              <a:rPr lang="en-IN" dirty="0"/>
              <a:t>, :</a:t>
            </a:r>
            <a:r>
              <a:rPr lang="en-IN" dirty="0" err="1"/>
              <a:t>user_id</a:t>
            </a:r>
            <a:r>
              <a:rPr lang="en-IN" dirty="0"/>
              <a:t>, :</a:t>
            </a:r>
            <a:r>
              <a:rPr lang="en-IN" dirty="0" err="1"/>
              <a:t>u_name</a:t>
            </a:r>
            <a:r>
              <a:rPr lang="en-IN" dirty="0"/>
              <a:t>, :</a:t>
            </a:r>
            <a:r>
              <a:rPr lang="en-IN" dirty="0" err="1"/>
              <a:t>o_addres</a:t>
            </a:r>
            <a:r>
              <a:rPr lang="en-IN" dirty="0"/>
              <a:t>, :o_number,:</a:t>
            </a:r>
            <a:r>
              <a:rPr lang="en-IN" dirty="0" err="1"/>
              <a:t>o_email</a:t>
            </a:r>
            <a:r>
              <a:rPr lang="en-IN" dirty="0"/>
              <a:t>, :</a:t>
            </a:r>
            <a:r>
              <a:rPr lang="en-IN" dirty="0" err="1"/>
              <a:t>ordered_id</a:t>
            </a:r>
            <a:r>
              <a:rPr lang="en-IN" dirty="0"/>
              <a:t>, :o_total,:o_</a:t>
            </a:r>
            <a:r>
              <a:rPr lang="en-IN" dirty="0" err="1"/>
              <a:t>pincode</a:t>
            </a:r>
            <a:r>
              <a:rPr lang="en-IN" dirty="0"/>
              <a:t>,:o_date,:</a:t>
            </a:r>
            <a:r>
              <a:rPr lang="en-IN" dirty="0" err="1"/>
              <a:t>d_status</a:t>
            </a:r>
            <a:r>
              <a:rPr lang="en-IN" dirty="0"/>
              <a:t>)");</a:t>
            </a:r>
          </a:p>
          <a:p>
            <a:endParaRPr lang="en-IN" dirty="0"/>
          </a:p>
          <a:p>
            <a:r>
              <a:rPr lang="en-IN" dirty="0"/>
              <a:t>$</a:t>
            </a:r>
            <a:r>
              <a:rPr lang="en-IN" dirty="0" err="1"/>
              <a:t>stmt</a:t>
            </a:r>
            <a:r>
              <a:rPr lang="en-IN" dirty="0"/>
              <a:t>-&gt;execute(['</a:t>
            </a:r>
            <a:r>
              <a:rPr lang="en-IN" dirty="0" err="1"/>
              <a:t>sales_id</a:t>
            </a:r>
            <a:r>
              <a:rPr lang="en-IN" dirty="0"/>
              <a:t>'=&gt; $</a:t>
            </a:r>
            <a:r>
              <a:rPr lang="en-IN" dirty="0" err="1"/>
              <a:t>salesid</a:t>
            </a:r>
            <a:r>
              <a:rPr lang="en-IN" dirty="0"/>
              <a:t> ,'</a:t>
            </a:r>
            <a:r>
              <a:rPr lang="en-IN" dirty="0" err="1"/>
              <a:t>user_id</a:t>
            </a:r>
            <a:r>
              <a:rPr lang="en-IN" dirty="0"/>
              <a:t>'=&gt;$</a:t>
            </a:r>
            <a:r>
              <a:rPr lang="en-IN" dirty="0" err="1"/>
              <a:t>u_id</a:t>
            </a:r>
            <a:r>
              <a:rPr lang="en-IN" dirty="0"/>
              <a:t>, '</a:t>
            </a:r>
            <a:r>
              <a:rPr lang="en-IN" dirty="0" err="1"/>
              <a:t>u_name</a:t>
            </a:r>
            <a:r>
              <a:rPr lang="en-IN" dirty="0"/>
              <a:t>'=&gt;$name, '</a:t>
            </a:r>
            <a:r>
              <a:rPr lang="en-IN" dirty="0" err="1"/>
              <a:t>o_addres</a:t>
            </a:r>
            <a:r>
              <a:rPr lang="en-IN" dirty="0"/>
              <a:t>'=&gt;$d_address,'</a:t>
            </a:r>
            <a:r>
              <a:rPr lang="en-IN" dirty="0" err="1"/>
              <a:t>o_number</a:t>
            </a:r>
            <a:r>
              <a:rPr lang="en-IN" dirty="0"/>
              <a:t>'=&gt;$</a:t>
            </a:r>
            <a:r>
              <a:rPr lang="en-IN" dirty="0" err="1"/>
              <a:t>d_mobile</a:t>
            </a:r>
            <a:r>
              <a:rPr lang="en-IN" dirty="0"/>
              <a:t>, '</a:t>
            </a:r>
            <a:r>
              <a:rPr lang="en-IN" dirty="0" err="1"/>
              <a:t>o_email</a:t>
            </a:r>
            <a:r>
              <a:rPr lang="en-IN" dirty="0"/>
              <a:t>'=&gt;$email, '</a:t>
            </a:r>
            <a:r>
              <a:rPr lang="en-IN" dirty="0" err="1"/>
              <a:t>ordered_id</a:t>
            </a:r>
            <a:r>
              <a:rPr lang="en-IN" dirty="0"/>
              <a:t>'=&gt;$o_id,'</a:t>
            </a:r>
            <a:r>
              <a:rPr lang="en-IN" dirty="0" err="1"/>
              <a:t>o_total</a:t>
            </a:r>
            <a:r>
              <a:rPr lang="en-IN" dirty="0"/>
              <a:t>'=&gt;$total ,'</a:t>
            </a:r>
            <a:r>
              <a:rPr lang="en-IN" dirty="0" err="1"/>
              <a:t>o_pincode</a:t>
            </a:r>
            <a:r>
              <a:rPr lang="en-IN" dirty="0"/>
              <a:t>'=&gt;$d_</a:t>
            </a:r>
            <a:r>
              <a:rPr lang="en-IN" dirty="0" err="1"/>
              <a:t>pincode</a:t>
            </a:r>
            <a:r>
              <a:rPr lang="en-IN" dirty="0"/>
              <a:t>,'</a:t>
            </a:r>
            <a:r>
              <a:rPr lang="en-IN" dirty="0" err="1"/>
              <a:t>o_date</a:t>
            </a:r>
            <a:r>
              <a:rPr lang="en-IN" dirty="0"/>
              <a:t>'=&gt;$date,'</a:t>
            </a:r>
            <a:r>
              <a:rPr lang="en-IN" dirty="0" err="1"/>
              <a:t>d_status</a:t>
            </a:r>
            <a:r>
              <a:rPr lang="en-IN" dirty="0"/>
              <a:t>'=&gt;$</a:t>
            </a:r>
            <a:r>
              <a:rPr lang="en-IN" dirty="0" err="1"/>
              <a:t>d_status</a:t>
            </a:r>
            <a:r>
              <a:rPr lang="en-IN" dirty="0"/>
              <a:t>]);</a:t>
            </a:r>
          </a:p>
          <a:p>
            <a:r>
              <a:rPr lang="en-IN" dirty="0"/>
              <a:t>				</a:t>
            </a:r>
          </a:p>
          <a:p>
            <a:r>
              <a:rPr lang="en-IN" dirty="0"/>
              <a:t>				</a:t>
            </a:r>
          </a:p>
          <a:p>
            <a:r>
              <a:rPr lang="en-IN" dirty="0"/>
              <a:t>$_SESSION['success'] = 'Transaction successful. Thank you.’;</a:t>
            </a:r>
          </a:p>
          <a:p>
            <a:r>
              <a:rPr lang="en-IN" dirty="0"/>
              <a:t>}</a:t>
            </a:r>
          </a:p>
          <a:p>
            <a:endParaRPr lang="en-IN" dirty="0"/>
          </a:p>
          <a:p>
            <a:r>
              <a:rPr lang="en-IN" dirty="0"/>
              <a:t>			</a:t>
            </a:r>
          </a:p>
          <a:p>
            <a:endParaRPr lang="en-IN" dirty="0"/>
          </a:p>
        </p:txBody>
      </p:sp>
    </p:spTree>
    <p:extLst>
      <p:ext uri="{BB962C8B-B14F-4D97-AF65-F5344CB8AC3E}">
        <p14:creationId xmlns:p14="http://schemas.microsoft.com/office/powerpoint/2010/main" val="645904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2195" y="0"/>
            <a:ext cx="8986346" cy="1325563"/>
          </a:xfrm>
          <a:solidFill>
            <a:schemeClr val="bg1"/>
          </a:solidFill>
        </p:spPr>
        <p:style>
          <a:lnRef idx="3">
            <a:schemeClr val="lt1"/>
          </a:lnRef>
          <a:fillRef idx="1">
            <a:schemeClr val="accent1"/>
          </a:fillRef>
          <a:effectRef idx="1">
            <a:schemeClr val="accent1"/>
          </a:effectRef>
          <a:fontRef idx="minor">
            <a:schemeClr val="lt1"/>
          </a:fontRef>
        </p:style>
        <p:txBody>
          <a:bodyPr>
            <a:normAutofit/>
          </a:bodyPr>
          <a:lstStyle/>
          <a:p>
            <a:pPr algn="ctr"/>
            <a:r>
              <a:rPr lang="en-IN" sz="3200" b="1" dirty="0">
                <a:solidFill>
                  <a:schemeClr val="tx1"/>
                </a:solidFill>
                <a:latin typeface="Times New Roman" panose="02020603050405020304" pitchFamily="18" charset="0"/>
                <a:cs typeface="Times New Roman" panose="02020603050405020304" pitchFamily="18" charset="0"/>
              </a:rPr>
              <a:t>Existing System    </a:t>
            </a:r>
          </a:p>
        </p:txBody>
      </p:sp>
      <p:sp>
        <p:nvSpPr>
          <p:cNvPr id="3" name="Content Placeholder 2"/>
          <p:cNvSpPr>
            <a:spLocks noGrp="1"/>
          </p:cNvSpPr>
          <p:nvPr>
            <p:ph idx="1"/>
          </p:nvPr>
        </p:nvSpPr>
        <p:spPr>
          <a:xfrm>
            <a:off x="716280" y="1325563"/>
            <a:ext cx="10956533" cy="5097691"/>
          </a:xfrm>
          <a:solidFill>
            <a:schemeClr val="bg1"/>
          </a:solidFill>
        </p:spPr>
        <p:style>
          <a:lnRef idx="3">
            <a:schemeClr val="lt1"/>
          </a:lnRef>
          <a:fillRef idx="1">
            <a:schemeClr val="accent1"/>
          </a:fillRef>
          <a:effectRef idx="1">
            <a:schemeClr val="accent1"/>
          </a:effectRef>
          <a:fontRef idx="minor">
            <a:schemeClr val="lt1"/>
          </a:fontRef>
        </p:style>
        <p:txBody>
          <a:bodyPr>
            <a:noAutofit/>
          </a:bodyPr>
          <a:lstStyle/>
          <a:p>
            <a:pPr algn="just" rtl="0" fontAlgn="base">
              <a:lnSpc>
                <a:spcPct val="150000"/>
              </a:lnSpc>
              <a:spcBef>
                <a:spcPts val="0"/>
              </a:spcBef>
              <a:spcAft>
                <a:spcPts val="430"/>
              </a:spcAft>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 The existing system consists of Current materials management practices in the construction industry are performed on fragmented basis with unstructured communication and no clearly established responsibilities between the parties involved. </a:t>
            </a:r>
          </a:p>
          <a:p>
            <a:pPr algn="just" rtl="0" fontAlgn="base">
              <a:lnSpc>
                <a:spcPct val="150000"/>
              </a:lnSpc>
              <a:spcBef>
                <a:spcPts val="0"/>
              </a:spcBef>
              <a:spcAft>
                <a:spcPts val="430"/>
              </a:spcAft>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The highly fragmentation is a result of  the separation of design and construction, lack of coordination and integration between various functional disciplines, poor communication, etc. </a:t>
            </a:r>
          </a:p>
          <a:p>
            <a:pPr algn="just" rtl="0" fontAlgn="base">
              <a:lnSpc>
                <a:spcPct val="150000"/>
              </a:lnSpc>
              <a:spcBef>
                <a:spcPts val="0"/>
              </a:spcBef>
              <a:spcAft>
                <a:spcPts val="430"/>
              </a:spcAft>
            </a:pP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p>
            <a:pPr marL="0" indent="0" rtl="0">
              <a:lnSpc>
                <a:spcPct val="150000"/>
              </a:lnSpc>
              <a:spcBef>
                <a:spcPts val="0"/>
              </a:spcBef>
              <a:spcAft>
                <a:spcPts val="535"/>
              </a:spcAft>
              <a:buNone/>
            </a:pPr>
            <a:r>
              <a:rPr lang="en-US" sz="2000" b="1" i="0" u="none" strike="noStrike" dirty="0">
                <a:solidFill>
                  <a:srgbClr val="000000"/>
                </a:solidFill>
                <a:effectLst/>
                <a:latin typeface="Times New Roman" panose="02020603050405020304" pitchFamily="18" charset="0"/>
                <a:cs typeface="Times New Roman" panose="02020603050405020304" pitchFamily="18" charset="0"/>
              </a:rPr>
              <a:t> DISADVANTAGES: </a:t>
            </a:r>
            <a:endParaRPr lang="en-US" sz="2000" b="0" dirty="0">
              <a:effectLst/>
              <a:latin typeface="Times New Roman" panose="02020603050405020304" pitchFamily="18" charset="0"/>
              <a:cs typeface="Times New Roman" panose="02020603050405020304" pitchFamily="18" charset="0"/>
            </a:endParaRPr>
          </a:p>
          <a:p>
            <a:pPr rtl="0" fontAlgn="base">
              <a:lnSpc>
                <a:spcPct val="150000"/>
              </a:lnSpc>
              <a:spcBef>
                <a:spcPts val="0"/>
              </a:spcBef>
              <a:spcAft>
                <a:spcPts val="530"/>
              </a:spcAft>
              <a:buFont typeface="Arial" panose="020B0604020202020204" pitchFamily="34" charset="0"/>
              <a:buChar char="•"/>
            </a:pPr>
            <a:r>
              <a:rPr lang="en-US" sz="2000" dirty="0">
                <a:solidFill>
                  <a:srgbClr val="000000"/>
                </a:solidFill>
                <a:latin typeface="Times New Roman" panose="02020603050405020304" pitchFamily="18" charset="0"/>
                <a:cs typeface="Times New Roman" panose="02020603050405020304" pitchFamily="18" charset="0"/>
              </a:rPr>
              <a:t>Can’t get correct prices</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 </a:t>
            </a:r>
          </a:p>
          <a:p>
            <a:pPr rtl="0" fontAlgn="base">
              <a:lnSpc>
                <a:spcPct val="150000"/>
              </a:lnSpc>
              <a:spcBef>
                <a:spcPts val="0"/>
              </a:spcBef>
              <a:spcAft>
                <a:spcPts val="470"/>
              </a:spcAft>
              <a:buFont typeface="Arial" panose="020B0604020202020204" pitchFamily="34" charset="0"/>
              <a:buChar char="•"/>
            </a:pPr>
            <a:r>
              <a:rPr lang="en-US" sz="2000" dirty="0">
                <a:solidFill>
                  <a:srgbClr val="000000"/>
                </a:solidFill>
                <a:latin typeface="Times New Roman" panose="02020603050405020304" pitchFamily="18" charset="0"/>
                <a:cs typeface="Times New Roman" panose="02020603050405020304" pitchFamily="18" charset="0"/>
              </a:rPr>
              <a:t>Time taken process</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p>
            <a:pPr rtl="0" fontAlgn="base">
              <a:lnSpc>
                <a:spcPct val="150000"/>
              </a:lnSpc>
              <a:spcBef>
                <a:spcPts val="0"/>
              </a:spcBef>
              <a:spcAft>
                <a:spcPts val="520"/>
              </a:spcAft>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Loss the </a:t>
            </a:r>
            <a:r>
              <a:rPr lang="en-US" sz="2000" dirty="0">
                <a:solidFill>
                  <a:srgbClr val="000000"/>
                </a:solidFill>
                <a:latin typeface="Times New Roman" panose="02020603050405020304" pitchFamily="18" charset="0"/>
                <a:cs typeface="Times New Roman" panose="02020603050405020304" pitchFamily="18" charset="0"/>
              </a:rPr>
              <a:t>money and increases</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 overheads. </a:t>
            </a:r>
          </a:p>
        </p:txBody>
      </p:sp>
    </p:spTree>
    <p:extLst>
      <p:ext uri="{BB962C8B-B14F-4D97-AF65-F5344CB8AC3E}">
        <p14:creationId xmlns:p14="http://schemas.microsoft.com/office/powerpoint/2010/main" val="1660920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D38998D-B413-30A2-23EA-75118EBCF3C1}"/>
              </a:ext>
            </a:extLst>
          </p:cNvPr>
          <p:cNvSpPr txBox="1"/>
          <p:nvPr/>
        </p:nvSpPr>
        <p:spPr>
          <a:xfrm>
            <a:off x="984069" y="1393372"/>
            <a:ext cx="9056914" cy="3416320"/>
          </a:xfrm>
          <a:prstGeom prst="rect">
            <a:avLst/>
          </a:prstGeom>
          <a:noFill/>
        </p:spPr>
        <p:txBody>
          <a:bodyPr wrap="square" rtlCol="0">
            <a:spAutoFit/>
          </a:bodyPr>
          <a:lstStyle/>
          <a:p>
            <a:endParaRPr lang="en-IN" dirty="0"/>
          </a:p>
          <a:p>
            <a:r>
              <a:rPr lang="en-IN" dirty="0"/>
              <a:t>			catch(</a:t>
            </a:r>
            <a:r>
              <a:rPr lang="en-IN" dirty="0" err="1"/>
              <a:t>PDOException</a:t>
            </a:r>
            <a:r>
              <a:rPr lang="en-IN" dirty="0"/>
              <a:t> $e){</a:t>
            </a:r>
          </a:p>
          <a:p>
            <a:r>
              <a:rPr lang="en-IN" dirty="0"/>
              <a:t>				$_SESSION['error'] = $e-&gt;</a:t>
            </a:r>
            <a:r>
              <a:rPr lang="en-IN" dirty="0" err="1"/>
              <a:t>getMessage</a:t>
            </a:r>
            <a:r>
              <a:rPr lang="en-IN" dirty="0"/>
              <a:t>();</a:t>
            </a:r>
          </a:p>
          <a:p>
            <a:r>
              <a:rPr lang="en-IN" dirty="0"/>
              <a:t>			}</a:t>
            </a:r>
          </a:p>
          <a:p>
            <a:endParaRPr lang="en-IN" dirty="0"/>
          </a:p>
          <a:p>
            <a:r>
              <a:rPr lang="en-IN" dirty="0"/>
              <a:t>		}</a:t>
            </a:r>
          </a:p>
          <a:p>
            <a:r>
              <a:rPr lang="en-IN" dirty="0"/>
              <a:t>		catch(</a:t>
            </a:r>
            <a:r>
              <a:rPr lang="en-IN" dirty="0" err="1"/>
              <a:t>PDOException</a:t>
            </a:r>
            <a:r>
              <a:rPr lang="en-IN" dirty="0"/>
              <a:t> $e){</a:t>
            </a:r>
          </a:p>
          <a:p>
            <a:r>
              <a:rPr lang="en-IN" dirty="0"/>
              <a:t>			$_SESSION['error'] = $e-&gt;</a:t>
            </a:r>
            <a:r>
              <a:rPr lang="en-IN" dirty="0" err="1"/>
              <a:t>getMessage</a:t>
            </a:r>
            <a:r>
              <a:rPr lang="en-IN" dirty="0"/>
              <a:t>();</a:t>
            </a:r>
          </a:p>
          <a:p>
            <a:r>
              <a:rPr lang="en-IN" dirty="0"/>
              <a:t>		}</a:t>
            </a:r>
          </a:p>
          <a:p>
            <a:endParaRPr lang="en-IN" dirty="0"/>
          </a:p>
          <a:p>
            <a:r>
              <a:rPr lang="en-IN" dirty="0"/>
              <a:t>		$</a:t>
            </a:r>
            <a:r>
              <a:rPr lang="en-IN" dirty="0" err="1"/>
              <a:t>pdo</a:t>
            </a:r>
            <a:r>
              <a:rPr lang="en-IN" dirty="0"/>
              <a:t>-&gt;close();</a:t>
            </a:r>
          </a:p>
          <a:p>
            <a:r>
              <a:rPr lang="en-IN" dirty="0"/>
              <a:t>	}</a:t>
            </a:r>
          </a:p>
        </p:txBody>
      </p:sp>
    </p:spTree>
    <p:extLst>
      <p:ext uri="{BB962C8B-B14F-4D97-AF65-F5344CB8AC3E}">
        <p14:creationId xmlns:p14="http://schemas.microsoft.com/office/powerpoint/2010/main" val="36169338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51AC9D5-2A76-3997-1EEB-FFC423F5360E}"/>
              </a:ext>
            </a:extLst>
          </p:cNvPr>
          <p:cNvSpPr txBox="1"/>
          <p:nvPr/>
        </p:nvSpPr>
        <p:spPr>
          <a:xfrm>
            <a:off x="436345" y="285032"/>
            <a:ext cx="6652431"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Customer /Home/Transaction History:</a:t>
            </a:r>
            <a:endParaRPr lang="en-IN" sz="20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E092D52-1E89-FFBB-C8A8-61F3C520B0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0603" y="930727"/>
            <a:ext cx="8662293" cy="5237322"/>
          </a:xfrm>
          <a:prstGeom prst="rect">
            <a:avLst/>
          </a:prstGeom>
        </p:spPr>
      </p:pic>
    </p:spTree>
    <p:extLst>
      <p:ext uri="{BB962C8B-B14F-4D97-AF65-F5344CB8AC3E}">
        <p14:creationId xmlns:p14="http://schemas.microsoft.com/office/powerpoint/2010/main" val="4128371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3981A0-19C7-3B28-143B-03241D49E78D}"/>
              </a:ext>
            </a:extLst>
          </p:cNvPr>
          <p:cNvSpPr txBox="1"/>
          <p:nvPr/>
        </p:nvSpPr>
        <p:spPr>
          <a:xfrm>
            <a:off x="305602" y="195532"/>
            <a:ext cx="6097604" cy="369332"/>
          </a:xfrm>
          <a:prstGeom prst="rect">
            <a:avLst/>
          </a:prstGeom>
          <a:noFill/>
        </p:spPr>
        <p:txBody>
          <a:bodyPr wrap="square">
            <a:spAutoFit/>
          </a:bodyPr>
          <a:lstStyle/>
          <a:p>
            <a:r>
              <a:rPr lang="en-US" sz="1800" b="1" dirty="0">
                <a:latin typeface="Times New Roman" panose="02020603050405020304" pitchFamily="18" charset="0"/>
                <a:cs typeface="Times New Roman" panose="02020603050405020304" pitchFamily="18" charset="0"/>
              </a:rPr>
              <a:t>Seller/Home/Sales/ Place Order</a:t>
            </a:r>
            <a:endParaRPr lang="en-IN" sz="18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E8BFD50-1301-78C6-2E09-9A032DA2E6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105" y="836483"/>
            <a:ext cx="11118590" cy="2056379"/>
          </a:xfrm>
          <a:prstGeom prst="rect">
            <a:avLst/>
          </a:prstGeom>
        </p:spPr>
      </p:pic>
      <p:pic>
        <p:nvPicPr>
          <p:cNvPr id="9" name="Picture 8">
            <a:extLst>
              <a:ext uri="{FF2B5EF4-FFF2-40B4-BE49-F238E27FC236}">
                <a16:creationId xmlns:a16="http://schemas.microsoft.com/office/drawing/2014/main" id="{62009CF6-0A65-E9C0-92D4-6F36F435D6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5459" y="3568862"/>
            <a:ext cx="4686541" cy="2997354"/>
          </a:xfrm>
          <a:prstGeom prst="rect">
            <a:avLst/>
          </a:prstGeom>
        </p:spPr>
      </p:pic>
      <p:cxnSp>
        <p:nvCxnSpPr>
          <p:cNvPr id="14" name="Straight Arrow Connector 13">
            <a:extLst>
              <a:ext uri="{FF2B5EF4-FFF2-40B4-BE49-F238E27FC236}">
                <a16:creationId xmlns:a16="http://schemas.microsoft.com/office/drawing/2014/main" id="{26D8B673-15AB-FE42-10F0-739212DB93E9}"/>
              </a:ext>
            </a:extLst>
          </p:cNvPr>
          <p:cNvCxnSpPr/>
          <p:nvPr/>
        </p:nvCxnSpPr>
        <p:spPr>
          <a:xfrm>
            <a:off x="10818796" y="2425566"/>
            <a:ext cx="0" cy="100343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695A69C-4B64-7B51-3884-4AD65183F617}"/>
              </a:ext>
            </a:extLst>
          </p:cNvPr>
          <p:cNvSpPr txBox="1"/>
          <p:nvPr/>
        </p:nvSpPr>
        <p:spPr>
          <a:xfrm>
            <a:off x="8119711" y="3345043"/>
            <a:ext cx="6097604" cy="307777"/>
          </a:xfrm>
          <a:prstGeom prst="rect">
            <a:avLst/>
          </a:prstGeom>
          <a:noFill/>
        </p:spPr>
        <p:txBody>
          <a:bodyPr wrap="square">
            <a:spAutoFit/>
          </a:bodyPr>
          <a:lstStyle/>
          <a:p>
            <a:r>
              <a:rPr lang="en-US" sz="1400" b="1" dirty="0">
                <a:latin typeface="Times New Roman" panose="02020603050405020304" pitchFamily="18" charset="0"/>
                <a:cs typeface="Times New Roman" panose="02020603050405020304" pitchFamily="18" charset="0"/>
              </a:rPr>
              <a:t>Customer Email</a:t>
            </a:r>
            <a:endParaRPr lang="en-IN" sz="1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46290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1D526FC-998F-9986-FC42-804C21C322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828" y="1754772"/>
            <a:ext cx="3979526" cy="1381644"/>
          </a:xfrm>
          <a:prstGeom prst="rect">
            <a:avLst/>
          </a:prstGeom>
        </p:spPr>
      </p:pic>
      <p:pic>
        <p:nvPicPr>
          <p:cNvPr id="7" name="Picture 6">
            <a:extLst>
              <a:ext uri="{FF2B5EF4-FFF2-40B4-BE49-F238E27FC236}">
                <a16:creationId xmlns:a16="http://schemas.microsoft.com/office/drawing/2014/main" id="{EB90F5A0-6B6A-0CC1-153F-6E80B67AEF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0080" y="686285"/>
            <a:ext cx="9531840" cy="596931"/>
          </a:xfrm>
          <a:prstGeom prst="rect">
            <a:avLst/>
          </a:prstGeom>
        </p:spPr>
      </p:pic>
      <p:sp>
        <p:nvSpPr>
          <p:cNvPr id="9" name="TextBox 8">
            <a:extLst>
              <a:ext uri="{FF2B5EF4-FFF2-40B4-BE49-F238E27FC236}">
                <a16:creationId xmlns:a16="http://schemas.microsoft.com/office/drawing/2014/main" id="{7606CE59-1F64-0E7A-3E8A-BC34AB034A1C}"/>
              </a:ext>
            </a:extLst>
          </p:cNvPr>
          <p:cNvSpPr txBox="1"/>
          <p:nvPr/>
        </p:nvSpPr>
        <p:spPr>
          <a:xfrm>
            <a:off x="584734" y="224408"/>
            <a:ext cx="6097604" cy="369332"/>
          </a:xfrm>
          <a:prstGeom prst="rect">
            <a:avLst/>
          </a:prstGeom>
          <a:noFill/>
        </p:spPr>
        <p:txBody>
          <a:bodyPr wrap="square">
            <a:spAutoFit/>
          </a:bodyPr>
          <a:lstStyle/>
          <a:p>
            <a:r>
              <a:rPr lang="en-US" sz="1800" b="1" dirty="0">
                <a:latin typeface="Times New Roman" panose="02020603050405020304" pitchFamily="18" charset="0"/>
                <a:cs typeface="Times New Roman" panose="02020603050405020304" pitchFamily="18" charset="0"/>
              </a:rPr>
              <a:t>Seller/Home/Sales/ Verify the Delivery &amp; Place Order:</a:t>
            </a:r>
            <a:endParaRPr lang="en-IN" sz="1800" b="1"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D0F28297-37BD-5941-F247-A50134415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7163" y="3993553"/>
            <a:ext cx="9874757" cy="2178162"/>
          </a:xfrm>
          <a:prstGeom prst="rect">
            <a:avLst/>
          </a:prstGeom>
        </p:spPr>
      </p:pic>
    </p:spTree>
    <p:extLst>
      <p:ext uri="{BB962C8B-B14F-4D97-AF65-F5344CB8AC3E}">
        <p14:creationId xmlns:p14="http://schemas.microsoft.com/office/powerpoint/2010/main" val="4856230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FF0D847-ABE9-AA63-B0A1-8BDBE9069CE8}"/>
              </a:ext>
            </a:extLst>
          </p:cNvPr>
          <p:cNvSpPr txBox="1"/>
          <p:nvPr/>
        </p:nvSpPr>
        <p:spPr>
          <a:xfrm>
            <a:off x="192506" y="343403"/>
            <a:ext cx="6097604"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Seller/Home/Sales Report</a:t>
            </a:r>
            <a:endParaRPr lang="en-IN" sz="20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73C22AFB-0D79-EFEA-C61A-DB04E4EDDB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251" y="743513"/>
            <a:ext cx="10650671" cy="4633857"/>
          </a:xfrm>
          <a:prstGeom prst="rect">
            <a:avLst/>
          </a:prstGeom>
        </p:spPr>
      </p:pic>
      <p:pic>
        <p:nvPicPr>
          <p:cNvPr id="7" name="Picture 6">
            <a:extLst>
              <a:ext uri="{FF2B5EF4-FFF2-40B4-BE49-F238E27FC236}">
                <a16:creationId xmlns:a16="http://schemas.microsoft.com/office/drawing/2014/main" id="{25372B15-F998-0A69-A53E-ED4E13219E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251" y="5590585"/>
            <a:ext cx="9855707" cy="1047804"/>
          </a:xfrm>
          <a:prstGeom prst="rect">
            <a:avLst/>
          </a:prstGeom>
        </p:spPr>
      </p:pic>
    </p:spTree>
    <p:extLst>
      <p:ext uri="{BB962C8B-B14F-4D97-AF65-F5344CB8AC3E}">
        <p14:creationId xmlns:p14="http://schemas.microsoft.com/office/powerpoint/2010/main" val="26765148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51AC9D5-2A76-3997-1EEB-FFC423F5360E}"/>
              </a:ext>
            </a:extLst>
          </p:cNvPr>
          <p:cNvSpPr txBox="1"/>
          <p:nvPr/>
        </p:nvSpPr>
        <p:spPr>
          <a:xfrm>
            <a:off x="436345" y="285032"/>
            <a:ext cx="6652431"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Customer /Home/Products/Cement/Out of Stock:</a:t>
            </a:r>
            <a:endParaRPr lang="en-IN" sz="20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434DE7F0-B052-678B-83C4-F63B26D81C78}"/>
              </a:ext>
            </a:extLst>
          </p:cNvPr>
          <p:cNvSpPr txBox="1"/>
          <p:nvPr/>
        </p:nvSpPr>
        <p:spPr>
          <a:xfrm>
            <a:off x="1699087" y="773127"/>
            <a:ext cx="2097849" cy="338554"/>
          </a:xfrm>
          <a:prstGeom prst="rect">
            <a:avLst/>
          </a:prstGeom>
          <a:noFill/>
        </p:spPr>
        <p:txBody>
          <a:bodyPr wrap="square">
            <a:spAutoFit/>
          </a:bodyPr>
          <a:lstStyle/>
          <a:p>
            <a:r>
              <a:rPr lang="en-US" sz="1600" b="1" dirty="0">
                <a:latin typeface="Times New Roman" panose="02020603050405020304" pitchFamily="18" charset="0"/>
                <a:cs typeface="Times New Roman" panose="02020603050405020304" pitchFamily="18" charset="0"/>
              </a:rPr>
              <a:t>Products Table Data</a:t>
            </a:r>
            <a:endParaRPr lang="en-IN" sz="16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D3888F4D-8F3A-8020-9C51-59AB2D7C32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9087" y="2745702"/>
            <a:ext cx="6178868" cy="3949903"/>
          </a:xfrm>
          <a:prstGeom prst="rect">
            <a:avLst/>
          </a:prstGeom>
        </p:spPr>
      </p:pic>
      <p:pic>
        <p:nvPicPr>
          <p:cNvPr id="5" name="Picture 4">
            <a:extLst>
              <a:ext uri="{FF2B5EF4-FFF2-40B4-BE49-F238E27FC236}">
                <a16:creationId xmlns:a16="http://schemas.microsoft.com/office/drawing/2014/main" id="{BF117999-E657-DFBD-2CD0-2C972B2A1C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9087" y="1111681"/>
            <a:ext cx="8541189" cy="1295467"/>
          </a:xfrm>
          <a:prstGeom prst="rect">
            <a:avLst/>
          </a:prstGeom>
        </p:spPr>
      </p:pic>
    </p:spTree>
    <p:extLst>
      <p:ext uri="{BB962C8B-B14F-4D97-AF65-F5344CB8AC3E}">
        <p14:creationId xmlns:p14="http://schemas.microsoft.com/office/powerpoint/2010/main" val="32215663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53A098-A480-4CF9-508F-441837F676BB}"/>
              </a:ext>
            </a:extLst>
          </p:cNvPr>
          <p:cNvSpPr txBox="1"/>
          <p:nvPr/>
        </p:nvSpPr>
        <p:spPr>
          <a:xfrm>
            <a:off x="4824549" y="138391"/>
            <a:ext cx="2542901" cy="954107"/>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Conclusion</a:t>
            </a:r>
          </a:p>
          <a:p>
            <a:endParaRPr lang="en-IN" sz="24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82995B2B-EAD0-2F3F-371A-8A9B4C9AF702}"/>
              </a:ext>
            </a:extLst>
          </p:cNvPr>
          <p:cNvSpPr txBox="1"/>
          <p:nvPr/>
        </p:nvSpPr>
        <p:spPr>
          <a:xfrm>
            <a:off x="846525" y="995332"/>
            <a:ext cx="10387532" cy="4191981"/>
          </a:xfrm>
          <a:prstGeom prst="rect">
            <a:avLst/>
          </a:prstGeom>
          <a:noFill/>
        </p:spPr>
        <p:txBody>
          <a:bodyPr wrap="square" rtlCol="0">
            <a:spAutoFit/>
          </a:bodyPr>
          <a:lstStyle/>
          <a:p>
            <a:pPr algn="just">
              <a:lnSpc>
                <a:spcPct val="150000"/>
              </a:lnSpc>
            </a:pPr>
            <a:r>
              <a:rPr lang="en-US" sz="2000" dirty="0">
                <a:latin typeface="Times New Roman" panose="02020603050405020304" pitchFamily="18" charset="0"/>
                <a:cs typeface="Times New Roman" panose="02020603050405020304" pitchFamily="18" charset="0"/>
              </a:rPr>
              <a:t>This website provides a basic facilities of e-commerce. which will benefit the Customers as well as the Sellers. It makes entire process online where Customer can search Products based on area pin code.</a:t>
            </a:r>
          </a:p>
          <a:p>
            <a:pPr algn="just">
              <a:lnSpc>
                <a:spcPct val="150000"/>
              </a:lnSpc>
            </a:pPr>
            <a:r>
              <a:rPr lang="en-US" sz="2000" dirty="0">
                <a:latin typeface="Times New Roman" panose="02020603050405020304" pitchFamily="18" charset="0"/>
                <a:cs typeface="Times New Roman" panose="02020603050405020304" pitchFamily="18" charset="0"/>
              </a:rPr>
              <a:t>The complete monitoring access is given to the seller only. </a:t>
            </a:r>
          </a:p>
          <a:p>
            <a:pPr algn="just">
              <a:lnSpc>
                <a:spcPct val="150000"/>
              </a:lnSpc>
            </a:pPr>
            <a:r>
              <a:rPr lang="en-US" sz="2000" dirty="0">
                <a:latin typeface="Times New Roman" panose="02020603050405020304" pitchFamily="18" charset="0"/>
                <a:cs typeface="Times New Roman" panose="02020603050405020304" pitchFamily="18" charset="0"/>
              </a:rPr>
              <a:t>The Seller can be able to maintain all the data that includes information about categories, products, users, transactions, delivery,  and total sales in a month. Customer can be able to know the availability of products, they can view the details of the products , and the system will display the recent most viewed products, Customer can buy the products easy manner.</a:t>
            </a:r>
          </a:p>
          <a:p>
            <a:pPr algn="just">
              <a:lnSpc>
                <a:spcPct val="150000"/>
              </a:lnSpc>
            </a:pPr>
            <a:r>
              <a:rPr lang="en-US" sz="2000" dirty="0">
                <a:latin typeface="Times New Roman" panose="02020603050405020304" pitchFamily="18" charset="0"/>
                <a:cs typeface="Times New Roman" panose="02020603050405020304" pitchFamily="18" charset="0"/>
              </a:rPr>
              <a:t>The system is designed in a user-friendly manner.</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54591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06806F4-D28E-42FA-7D45-86B3174DB3A2}"/>
              </a:ext>
            </a:extLst>
          </p:cNvPr>
          <p:cNvSpPr txBox="1"/>
          <p:nvPr/>
        </p:nvSpPr>
        <p:spPr>
          <a:xfrm>
            <a:off x="4937761" y="129682"/>
            <a:ext cx="2316477" cy="954107"/>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References</a:t>
            </a:r>
          </a:p>
          <a:p>
            <a:endParaRPr lang="en-IN" sz="24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5E00F0D2-E15E-12C0-9ACF-9AB623151CBE}"/>
              </a:ext>
            </a:extLst>
          </p:cNvPr>
          <p:cNvSpPr txBox="1"/>
          <p:nvPr/>
        </p:nvSpPr>
        <p:spPr>
          <a:xfrm>
            <a:off x="836022" y="1010589"/>
            <a:ext cx="11146972" cy="3693319"/>
          </a:xfrm>
          <a:prstGeom prst="rect">
            <a:avLst/>
          </a:prstGeom>
          <a:noFill/>
        </p:spPr>
        <p:txBody>
          <a:bodyPr wrap="square">
            <a:spAutoFit/>
          </a:bodyPr>
          <a:lstStyle/>
          <a:p>
            <a:pPr marL="190500" marR="177165" algn="just" rtl="0">
              <a:spcBef>
                <a:spcPts val="0"/>
              </a:spcBef>
              <a:spcAft>
                <a:spcPts val="15"/>
              </a:spcAft>
            </a:pPr>
            <a:r>
              <a:rPr lang="en-IN" sz="1800" b="1" i="0" u="none" strike="noStrike" dirty="0">
                <a:solidFill>
                  <a:srgbClr val="000000"/>
                </a:solidFill>
                <a:effectLst/>
                <a:latin typeface="Times New Roman" panose="02020603050405020304" pitchFamily="18" charset="0"/>
              </a:rPr>
              <a:t>Websites:</a:t>
            </a:r>
          </a:p>
          <a:p>
            <a:pPr marL="190500" marR="177165" algn="just" rtl="0">
              <a:spcBef>
                <a:spcPts val="0"/>
              </a:spcBef>
              <a:spcAft>
                <a:spcPts val="15"/>
              </a:spcAft>
            </a:pPr>
            <a:endParaRPr lang="en-IN" sz="1800" b="1" i="0" u="none" strike="noStrike" dirty="0">
              <a:solidFill>
                <a:srgbClr val="000000"/>
              </a:solidFill>
              <a:effectLst/>
              <a:latin typeface="Times New Roman" panose="02020603050405020304" pitchFamily="18" charset="0"/>
            </a:endParaRPr>
          </a:p>
          <a:p>
            <a:pPr marL="190500" marR="177165" algn="just" rtl="0">
              <a:spcBef>
                <a:spcPts val="0"/>
              </a:spcBef>
              <a:spcAft>
                <a:spcPts val="15"/>
              </a:spcAft>
            </a:pPr>
            <a:r>
              <a:rPr lang="en-IN" b="0" dirty="0">
                <a:solidFill>
                  <a:schemeClr val="accent5"/>
                </a:solidFill>
                <a:effectLst/>
              </a:rPr>
              <a:t>[1]  </a:t>
            </a:r>
            <a:r>
              <a:rPr lang="en-IN" sz="1800" b="0" i="0" u="sng" strike="noStrike" dirty="0">
                <a:solidFill>
                  <a:srgbClr val="0000FF"/>
                </a:solidFill>
                <a:effectLst/>
                <a:latin typeface="Times New Roman" panose="02020603050405020304" pitchFamily="18" charset="0"/>
                <a:hlinkClick r:id="rId2"/>
              </a:rPr>
              <a:t>https://www.materialtree.com/</a:t>
            </a:r>
            <a:endParaRPr lang="en-IN" sz="1800" b="0" i="0" u="sng" strike="noStrike" dirty="0">
              <a:solidFill>
                <a:srgbClr val="0000FF"/>
              </a:solidFill>
              <a:effectLst/>
              <a:latin typeface="Times New Roman" panose="02020603050405020304" pitchFamily="18" charset="0"/>
            </a:endParaRPr>
          </a:p>
          <a:p>
            <a:pPr marL="190500" marR="177165" algn="just" rtl="0">
              <a:spcBef>
                <a:spcPts val="0"/>
              </a:spcBef>
              <a:spcAft>
                <a:spcPts val="15"/>
              </a:spcAft>
            </a:pPr>
            <a:endParaRPr lang="en-IN" sz="1800" b="0" i="0" u="sng" strike="noStrike" dirty="0">
              <a:solidFill>
                <a:srgbClr val="0000FF"/>
              </a:solidFill>
              <a:effectLst/>
              <a:latin typeface="Times New Roman" panose="02020603050405020304" pitchFamily="18" charset="0"/>
            </a:endParaRPr>
          </a:p>
          <a:p>
            <a:pPr marL="190500" marR="177165" algn="just" rtl="0">
              <a:spcBef>
                <a:spcPts val="0"/>
              </a:spcBef>
              <a:spcAft>
                <a:spcPts val="15"/>
              </a:spcAft>
            </a:pPr>
            <a:r>
              <a:rPr lang="en-IN" dirty="0">
                <a:solidFill>
                  <a:schemeClr val="accent5"/>
                </a:solidFill>
                <a:latin typeface="Times New Roman" panose="02020603050405020304" pitchFamily="18" charset="0"/>
              </a:rPr>
              <a:t>[2]  h</a:t>
            </a:r>
            <a:r>
              <a:rPr lang="en-IN" sz="1800" b="0" i="0" u="sng" strike="noStrike" dirty="0">
                <a:solidFill>
                  <a:schemeClr val="accent5"/>
                </a:solidFill>
                <a:effectLst/>
                <a:latin typeface="Times New Roman" panose="02020603050405020304" pitchFamily="18" charset="0"/>
                <a:hlinkClick r:id="rId3">
                  <a:extLst>
                    <a:ext uri="{A12FA001-AC4F-418D-AE19-62706E023703}">
                      <ahyp:hlinkClr xmlns:ahyp="http://schemas.microsoft.com/office/drawing/2018/hyperlinkcolor" val="tx"/>
                    </a:ext>
                  </a:extLst>
                </a:hlinkClick>
              </a:rPr>
              <a:t>ttps://www.</a:t>
            </a:r>
            <a:r>
              <a:rPr lang="en-IN" dirty="0">
                <a:solidFill>
                  <a:schemeClr val="accent5"/>
                </a:solidFill>
                <a:hlinkClick r:id="rId3">
                  <a:extLst>
                    <a:ext uri="{A12FA001-AC4F-418D-AE19-62706E023703}">
                      <ahyp:hlinkClr xmlns:ahyp="http://schemas.microsoft.com/office/drawing/2018/hyperlinkcolor" val="tx"/>
                    </a:ext>
                  </a:extLst>
                </a:hlinkClick>
              </a:rPr>
              <a:t>buildersmart</a:t>
            </a:r>
            <a:r>
              <a:rPr lang="en-IN" sz="1800" b="0" i="0" u="sng" strike="noStrike" dirty="0">
                <a:solidFill>
                  <a:schemeClr val="accent5"/>
                </a:solidFill>
                <a:effectLst/>
                <a:latin typeface="Times New Roman" panose="02020603050405020304" pitchFamily="18" charset="0"/>
                <a:hlinkClick r:id="rId3">
                  <a:extLst>
                    <a:ext uri="{A12FA001-AC4F-418D-AE19-62706E023703}">
                      <ahyp:hlinkClr xmlns:ahyp="http://schemas.microsoft.com/office/drawing/2018/hyperlinkcolor" val="tx"/>
                    </a:ext>
                  </a:extLst>
                </a:hlinkClick>
              </a:rPr>
              <a:t>.in/</a:t>
            </a:r>
            <a:endParaRPr lang="en-IN" sz="1800" b="0" i="0" u="sng" strike="noStrike" dirty="0">
              <a:solidFill>
                <a:schemeClr val="accent5"/>
              </a:solidFill>
              <a:effectLst/>
              <a:latin typeface="Times New Roman" panose="02020603050405020304" pitchFamily="18" charset="0"/>
            </a:endParaRPr>
          </a:p>
          <a:p>
            <a:pPr marL="190500" marR="177165" algn="just" rtl="0">
              <a:spcBef>
                <a:spcPts val="0"/>
              </a:spcBef>
              <a:spcAft>
                <a:spcPts val="15"/>
              </a:spcAft>
            </a:pPr>
            <a:endParaRPr lang="en-IN" u="sng" dirty="0">
              <a:solidFill>
                <a:schemeClr val="accent5"/>
              </a:solidFill>
              <a:latin typeface="Times New Roman" panose="02020603050405020304" pitchFamily="18" charset="0"/>
            </a:endParaRPr>
          </a:p>
          <a:p>
            <a:pPr marL="190500" marR="177165" algn="just">
              <a:spcAft>
                <a:spcPts val="15"/>
              </a:spcAft>
            </a:pPr>
            <a:r>
              <a:rPr lang="en-IN" dirty="0">
                <a:solidFill>
                  <a:schemeClr val="accent5"/>
                </a:solidFill>
                <a:latin typeface="Times New Roman" panose="02020603050405020304" pitchFamily="18" charset="0"/>
              </a:rPr>
              <a:t>[3]  </a:t>
            </a:r>
            <a:r>
              <a:rPr lang="en-IN" u="sng" dirty="0">
                <a:solidFill>
                  <a:schemeClr val="accent5"/>
                </a:solidFill>
                <a:latin typeface="Times New Roman" panose="02020603050405020304" pitchFamily="18" charset="0"/>
                <a:hlinkClick r:id="rId4"/>
              </a:rPr>
              <a:t>https://www.rodidust.com/</a:t>
            </a:r>
            <a:endParaRPr lang="en-IN" u="sng" dirty="0">
              <a:solidFill>
                <a:schemeClr val="accent5"/>
              </a:solidFill>
              <a:latin typeface="Times New Roman" panose="02020603050405020304" pitchFamily="18" charset="0"/>
            </a:endParaRPr>
          </a:p>
          <a:p>
            <a:pPr marL="190500" marR="177165" algn="just">
              <a:spcAft>
                <a:spcPts val="15"/>
              </a:spcAft>
            </a:pPr>
            <a:endParaRPr lang="en-IN" sz="1800" b="0" i="0" u="sng" strike="noStrike" dirty="0">
              <a:solidFill>
                <a:schemeClr val="accent5"/>
              </a:solidFill>
              <a:effectLst/>
              <a:latin typeface="Times New Roman" panose="02020603050405020304" pitchFamily="18" charset="0"/>
            </a:endParaRPr>
          </a:p>
          <a:p>
            <a:pPr marL="190500" marR="177165" algn="just">
              <a:spcAft>
                <a:spcPts val="15"/>
              </a:spcAft>
            </a:pPr>
            <a:r>
              <a:rPr lang="en-IN" dirty="0">
                <a:solidFill>
                  <a:schemeClr val="accent5"/>
                </a:solidFill>
                <a:latin typeface="Times New Roman" panose="02020603050405020304" pitchFamily="18" charset="0"/>
              </a:rPr>
              <a:t>[4]  </a:t>
            </a:r>
            <a:r>
              <a:rPr lang="en-IN" dirty="0">
                <a:latin typeface="Times New Roman" panose="02020603050405020304" pitchFamily="18" charset="0"/>
                <a:cs typeface="Times New Roman" panose="02020603050405020304" pitchFamily="18" charset="0"/>
                <a:hlinkClick r:id="rId5"/>
              </a:rPr>
              <a:t>https://github.com/paytm/Paytm_PHP_Checksum</a:t>
            </a:r>
            <a:endParaRPr lang="en-IN" dirty="0">
              <a:latin typeface="Times New Roman" panose="02020603050405020304" pitchFamily="18" charset="0"/>
              <a:cs typeface="Times New Roman" panose="02020603050405020304" pitchFamily="18" charset="0"/>
            </a:endParaRPr>
          </a:p>
          <a:p>
            <a:pPr marL="190500" marR="177165" algn="just">
              <a:spcAft>
                <a:spcPts val="15"/>
              </a:spcAft>
            </a:pPr>
            <a:endParaRPr lang="en-IN" sz="1800" b="0" i="0" u="sng" strike="noStrike" dirty="0">
              <a:solidFill>
                <a:schemeClr val="accent5"/>
              </a:solidFill>
              <a:effectLst/>
              <a:latin typeface="Times New Roman" panose="02020603050405020304" pitchFamily="18" charset="0"/>
              <a:cs typeface="Times New Roman" panose="02020603050405020304" pitchFamily="18" charset="0"/>
            </a:endParaRPr>
          </a:p>
          <a:p>
            <a:pPr marL="190500" marR="177165" algn="just">
              <a:spcAft>
                <a:spcPts val="15"/>
              </a:spcAft>
            </a:pPr>
            <a:r>
              <a:rPr lang="en-IN" dirty="0">
                <a:solidFill>
                  <a:schemeClr val="accent5"/>
                </a:solidFill>
                <a:latin typeface="Times New Roman" panose="02020603050405020304" pitchFamily="18" charset="0"/>
              </a:rPr>
              <a:t>[5]  </a:t>
            </a:r>
            <a:r>
              <a:rPr lang="en-IN" dirty="0">
                <a:solidFill>
                  <a:schemeClr val="accent5"/>
                </a:solidFill>
                <a:latin typeface="Times New Roman" panose="02020603050405020304" pitchFamily="18" charset="0"/>
                <a:hlinkClick r:id="rId6"/>
              </a:rPr>
              <a:t>https://www.tawk.to/</a:t>
            </a:r>
            <a:endParaRPr lang="en-IN" dirty="0">
              <a:solidFill>
                <a:schemeClr val="accent5"/>
              </a:solidFill>
              <a:latin typeface="Times New Roman" panose="02020603050405020304" pitchFamily="18" charset="0"/>
            </a:endParaRPr>
          </a:p>
          <a:p>
            <a:pPr marL="190500" marR="177165" algn="just">
              <a:spcAft>
                <a:spcPts val="15"/>
              </a:spcAft>
            </a:pPr>
            <a:endParaRPr lang="en-IN" sz="1800" b="0" i="0" u="sng" strike="noStrike" dirty="0">
              <a:solidFill>
                <a:schemeClr val="accent5"/>
              </a:solidFill>
              <a:effectLst/>
              <a:latin typeface="Times New Roman" panose="02020603050405020304" pitchFamily="18" charset="0"/>
            </a:endParaRPr>
          </a:p>
          <a:p>
            <a:pPr marL="190500" marR="177165" algn="just">
              <a:spcAft>
                <a:spcPts val="15"/>
              </a:spcAft>
            </a:pPr>
            <a:r>
              <a:rPr lang="en-IN" dirty="0">
                <a:solidFill>
                  <a:schemeClr val="accent5"/>
                </a:solidFill>
                <a:latin typeface="Times New Roman" panose="02020603050405020304" pitchFamily="18" charset="0"/>
              </a:rPr>
              <a:t>[6]  </a:t>
            </a:r>
            <a:r>
              <a:rPr lang="en-IN" u="sng" dirty="0">
                <a:solidFill>
                  <a:schemeClr val="accent5"/>
                </a:solidFill>
                <a:latin typeface="Times New Roman" panose="02020603050405020304" pitchFamily="18" charset="0"/>
              </a:rPr>
              <a:t>https://myaccount.google.com</a:t>
            </a:r>
            <a:endParaRPr lang="en-IN" u="sng" dirty="0"/>
          </a:p>
        </p:txBody>
      </p:sp>
    </p:spTree>
    <p:extLst>
      <p:ext uri="{BB962C8B-B14F-4D97-AF65-F5344CB8AC3E}">
        <p14:creationId xmlns:p14="http://schemas.microsoft.com/office/powerpoint/2010/main" val="42787129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7AB7E07-855D-B2BB-55F8-53465DA2ED28}"/>
              </a:ext>
            </a:extLst>
          </p:cNvPr>
          <p:cNvSpPr txBox="1"/>
          <p:nvPr/>
        </p:nvSpPr>
        <p:spPr>
          <a:xfrm>
            <a:off x="3030583" y="2281646"/>
            <a:ext cx="7410994" cy="1569660"/>
          </a:xfrm>
          <a:prstGeom prst="rect">
            <a:avLst/>
          </a:prstGeom>
          <a:noFill/>
        </p:spPr>
        <p:txBody>
          <a:bodyPr wrap="square" rtlCol="0">
            <a:spAutoFit/>
          </a:bodyPr>
          <a:lstStyle/>
          <a:p>
            <a:r>
              <a:rPr lang="en-US" sz="9600" dirty="0">
                <a:latin typeface="Times New Roman" panose="02020603050405020304" pitchFamily="18" charset="0"/>
                <a:cs typeface="Times New Roman" panose="02020603050405020304" pitchFamily="18" charset="0"/>
              </a:rPr>
              <a:t>Thank You</a:t>
            </a:r>
            <a:endParaRPr lang="en-IN" sz="9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12185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8280" y="75593"/>
            <a:ext cx="8823960" cy="1325563"/>
          </a:xfrm>
          <a:solidFill>
            <a:schemeClr val="bg1"/>
          </a:solidFill>
        </p:spPr>
        <p:style>
          <a:lnRef idx="3">
            <a:schemeClr val="lt1"/>
          </a:lnRef>
          <a:fillRef idx="1">
            <a:schemeClr val="accent1"/>
          </a:fillRef>
          <a:effectRef idx="1">
            <a:schemeClr val="accent1"/>
          </a:effectRef>
          <a:fontRef idx="minor">
            <a:schemeClr val="lt1"/>
          </a:fontRef>
        </p:style>
        <p:txBody>
          <a:bodyPr>
            <a:normAutofit/>
          </a:bodyPr>
          <a:lstStyle/>
          <a:p>
            <a:pPr algn="ctr"/>
            <a:r>
              <a:rPr lang="en-IN" sz="3200" b="1" dirty="0">
                <a:solidFill>
                  <a:schemeClr val="tx1"/>
                </a:solidFill>
                <a:latin typeface="Times New Roman" panose="02020603050405020304" pitchFamily="18" charset="0"/>
                <a:cs typeface="Times New Roman" panose="02020603050405020304" pitchFamily="18" charset="0"/>
              </a:rPr>
              <a:t>Proposed System</a:t>
            </a:r>
          </a:p>
        </p:txBody>
      </p:sp>
      <p:sp>
        <p:nvSpPr>
          <p:cNvPr id="3" name="Content Placeholder 2"/>
          <p:cNvSpPr>
            <a:spLocks noGrp="1"/>
          </p:cNvSpPr>
          <p:nvPr>
            <p:ph idx="1"/>
          </p:nvPr>
        </p:nvSpPr>
        <p:spPr>
          <a:xfrm>
            <a:off x="740229" y="1183442"/>
            <a:ext cx="10439400" cy="5091084"/>
          </a:xfrm>
        </p:spPr>
        <p:txBody>
          <a:bodyPr>
            <a:noAutofit/>
          </a:bodyPr>
          <a:lstStyle/>
          <a:p>
            <a:pPr marL="0" indent="0" algn="just" rtl="0" fontAlgn="base">
              <a:lnSpc>
                <a:spcPct val="150000"/>
              </a:lnSpc>
              <a:spcBef>
                <a:spcPts val="0"/>
              </a:spcBef>
              <a:spcAft>
                <a:spcPts val="0"/>
              </a:spcAft>
              <a:buNone/>
            </a:pPr>
            <a:r>
              <a:rPr lang="en-US" sz="2000" dirty="0">
                <a:latin typeface="Times New Roman" panose="02020603050405020304" pitchFamily="18" charset="0"/>
                <a:cs typeface="Times New Roman" panose="02020603050405020304" pitchFamily="18" charset="0"/>
              </a:rPr>
              <a:t>The aim of this application is to develop a framework for the best practice of material supply chain process through the project phases that suits the local construction industry in order to help customers to have the right materials in the right quantities (at the right place) at the right moment at minimal cost so they can improve their productivity, minimize losses and increase competitiveness</a:t>
            </a:r>
          </a:p>
          <a:p>
            <a:pPr marL="0" indent="0" algn="just" rtl="0" fontAlgn="base">
              <a:lnSpc>
                <a:spcPct val="150000"/>
              </a:lnSpc>
              <a:spcBef>
                <a:spcPts val="0"/>
              </a:spcBef>
              <a:spcAft>
                <a:spcPts val="0"/>
              </a:spcAft>
              <a:buNone/>
            </a:pP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p>
            <a:pPr marL="0" indent="0" rtl="0">
              <a:lnSpc>
                <a:spcPct val="150000"/>
              </a:lnSpc>
              <a:spcBef>
                <a:spcPts val="0"/>
              </a:spcBef>
              <a:spcAft>
                <a:spcPts val="535"/>
              </a:spcAft>
              <a:buNone/>
            </a:pPr>
            <a:r>
              <a:rPr lang="en-US" sz="2000" b="1" i="0" u="none" strike="noStrike" dirty="0">
                <a:solidFill>
                  <a:srgbClr val="000000"/>
                </a:solidFill>
                <a:effectLst/>
                <a:latin typeface="Times New Roman" panose="02020603050405020304" pitchFamily="18" charset="0"/>
                <a:cs typeface="Times New Roman" panose="02020603050405020304" pitchFamily="18" charset="0"/>
              </a:rPr>
              <a:t>  ADVANTAGES: </a:t>
            </a:r>
            <a:endParaRPr lang="en-US" sz="2000" b="0" dirty="0">
              <a:effectLst/>
              <a:latin typeface="Times New Roman" panose="02020603050405020304" pitchFamily="18" charset="0"/>
              <a:cs typeface="Times New Roman" panose="02020603050405020304" pitchFamily="18" charset="0"/>
            </a:endParaRPr>
          </a:p>
          <a:p>
            <a:pPr rtl="0" fontAlgn="base">
              <a:lnSpc>
                <a:spcPct val="150000"/>
              </a:lnSpc>
              <a:spcBef>
                <a:spcPts val="0"/>
              </a:spcBef>
              <a:spcAft>
                <a:spcPts val="530"/>
              </a:spcAft>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Simple and easy to operate. </a:t>
            </a:r>
          </a:p>
          <a:p>
            <a:pPr rtl="0" fontAlgn="base">
              <a:lnSpc>
                <a:spcPct val="150000"/>
              </a:lnSpc>
              <a:spcBef>
                <a:spcPts val="0"/>
              </a:spcBef>
              <a:spcAft>
                <a:spcPts val="470"/>
              </a:spcAft>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Mobile access, anytime, anywhere. </a:t>
            </a:r>
          </a:p>
          <a:p>
            <a:pPr rtl="0" fontAlgn="base">
              <a:lnSpc>
                <a:spcPct val="150000"/>
              </a:lnSpc>
              <a:spcBef>
                <a:spcPts val="0"/>
              </a:spcBef>
              <a:spcAft>
                <a:spcPts val="520"/>
              </a:spcAft>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Saves time/money and reduces overheads. </a:t>
            </a:r>
          </a:p>
          <a:p>
            <a:pPr algn="just">
              <a:spcAft>
                <a:spcPts val="800"/>
              </a:spcAft>
            </a:pP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50964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5216" y="119270"/>
            <a:ext cx="8781393" cy="1325563"/>
          </a:xfrm>
          <a:solidFill>
            <a:schemeClr val="bg1"/>
          </a:solidFill>
        </p:spPr>
        <p:style>
          <a:lnRef idx="3">
            <a:schemeClr val="lt1"/>
          </a:lnRef>
          <a:fillRef idx="1">
            <a:schemeClr val="accent1"/>
          </a:fillRef>
          <a:effectRef idx="1">
            <a:schemeClr val="accent1"/>
          </a:effectRef>
          <a:fontRef idx="minor">
            <a:schemeClr val="lt1"/>
          </a:fontRef>
        </p:style>
        <p:txBody>
          <a:bodyPr>
            <a:normAutofit/>
          </a:bodyPr>
          <a:lstStyle/>
          <a:p>
            <a:pPr algn="ctr"/>
            <a:r>
              <a:rPr lang="en-IN" sz="3200" b="1" dirty="0">
                <a:solidFill>
                  <a:schemeClr val="tx1"/>
                </a:solidFill>
                <a:latin typeface="Times New Roman" panose="02020603050405020304" pitchFamily="18" charset="0"/>
                <a:cs typeface="Times New Roman" panose="02020603050405020304" pitchFamily="18" charset="0"/>
              </a:rPr>
              <a:t>System Requirements</a:t>
            </a:r>
          </a:p>
        </p:txBody>
      </p:sp>
      <p:sp>
        <p:nvSpPr>
          <p:cNvPr id="4" name="TextBox 3"/>
          <p:cNvSpPr txBox="1"/>
          <p:nvPr/>
        </p:nvSpPr>
        <p:spPr>
          <a:xfrm>
            <a:off x="722001" y="1604044"/>
            <a:ext cx="3720663" cy="461665"/>
          </a:xfrm>
          <a:prstGeom prst="rect">
            <a:avLst/>
          </a:prstGeom>
          <a:solidFill>
            <a:schemeClr val="bg1"/>
          </a:solidFill>
        </p:spPr>
        <p:style>
          <a:lnRef idx="3">
            <a:schemeClr val="lt1"/>
          </a:lnRef>
          <a:fillRef idx="1">
            <a:schemeClr val="accent1"/>
          </a:fillRef>
          <a:effectRef idx="1">
            <a:schemeClr val="accent1"/>
          </a:effectRef>
          <a:fontRef idx="minor">
            <a:schemeClr val="lt1"/>
          </a:fontRef>
        </p:style>
        <p:txBody>
          <a:bodyPr wrap="square" rtlCol="0">
            <a:spAutoFit/>
          </a:bodyPr>
          <a:lstStyle/>
          <a:p>
            <a:r>
              <a:rPr lang="en-IN" sz="2400" b="1" u="sng" dirty="0">
                <a:solidFill>
                  <a:schemeClr val="tx1"/>
                </a:solidFill>
                <a:latin typeface="Times New Roman" panose="02020603050405020304" pitchFamily="18" charset="0"/>
                <a:cs typeface="Times New Roman" panose="02020603050405020304" pitchFamily="18" charset="0"/>
              </a:rPr>
              <a:t>Software Requirements</a:t>
            </a:r>
            <a:r>
              <a:rPr lang="en-IN" sz="2400" b="1" dirty="0">
                <a:solidFill>
                  <a:schemeClr val="tx1"/>
                </a:solidFill>
                <a:latin typeface="Times New Roman" panose="02020603050405020304" pitchFamily="18" charset="0"/>
                <a:cs typeface="Times New Roman" panose="02020603050405020304" pitchFamily="18" charset="0"/>
              </a:rPr>
              <a:t>:</a:t>
            </a:r>
            <a:endParaRPr lang="en-IN" sz="2400" b="1" u="sng" dirty="0">
              <a:solidFill>
                <a:schemeClr val="tx1"/>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870046" y="2224920"/>
            <a:ext cx="9738361" cy="4191981"/>
          </a:xfrm>
          <a:prstGeom prst="rect">
            <a:avLst/>
          </a:prstGeom>
          <a:noFill/>
        </p:spPr>
        <p:txBody>
          <a:bodyPr wrap="square" rtlCol="0">
            <a:spAutoFit/>
          </a:bodyPr>
          <a:lstStyle/>
          <a:p>
            <a:pPr>
              <a:lnSpc>
                <a:spcPct val="150000"/>
              </a:lnSpc>
            </a:pPr>
            <a:r>
              <a:rPr lang="en-IN" sz="2000" b="1" dirty="0">
                <a:latin typeface="Times New Roman" panose="02020603050405020304" pitchFamily="18" charset="0"/>
                <a:cs typeface="Times New Roman" panose="02020603050405020304" pitchFamily="18" charset="0"/>
              </a:rPr>
              <a:t>Operating system: </a:t>
            </a:r>
            <a:r>
              <a:rPr lang="en-IN" sz="2000" dirty="0">
                <a:latin typeface="Times New Roman" panose="02020603050405020304" pitchFamily="18" charset="0"/>
                <a:cs typeface="Times New Roman" panose="02020603050405020304" pitchFamily="18" charset="0"/>
              </a:rPr>
              <a:t>Windows 11</a:t>
            </a:r>
          </a:p>
          <a:p>
            <a:pPr>
              <a:lnSpc>
                <a:spcPct val="150000"/>
              </a:lnSpc>
            </a:pPr>
            <a:r>
              <a:rPr lang="en-IN" sz="2000" b="1" dirty="0">
                <a:latin typeface="Times New Roman" panose="02020603050405020304" pitchFamily="18" charset="0"/>
                <a:cs typeface="Times New Roman" panose="02020603050405020304" pitchFamily="18" charset="0"/>
              </a:rPr>
              <a:t>Programming language:  </a:t>
            </a:r>
            <a:r>
              <a:rPr lang="en-IN" sz="2000" dirty="0">
                <a:latin typeface="Times New Roman" panose="02020603050405020304" pitchFamily="18" charset="0"/>
                <a:cs typeface="Times New Roman" panose="02020603050405020304" pitchFamily="18" charset="0"/>
              </a:rPr>
              <a:t>HTML, CSS, JavaScript, PHP.</a:t>
            </a:r>
          </a:p>
          <a:p>
            <a:pPr>
              <a:lnSpc>
                <a:spcPct val="150000"/>
              </a:lnSpc>
            </a:pPr>
            <a:r>
              <a:rPr lang="en-IN" sz="2000" b="1" dirty="0">
                <a:latin typeface="Times New Roman" panose="02020603050405020304" pitchFamily="18" charset="0"/>
                <a:cs typeface="Times New Roman" panose="02020603050405020304" pitchFamily="18" charset="0"/>
              </a:rPr>
              <a:t>IDE: </a:t>
            </a:r>
            <a:r>
              <a:rPr lang="en-IN" sz="2000" dirty="0">
                <a:latin typeface="Times New Roman" panose="02020603050405020304" pitchFamily="18" charset="0"/>
                <a:cs typeface="Times New Roman" panose="02020603050405020304" pitchFamily="18" charset="0"/>
              </a:rPr>
              <a:t>Visual Studio.</a:t>
            </a:r>
          </a:p>
          <a:p>
            <a:pPr>
              <a:lnSpc>
                <a:spcPct val="150000"/>
              </a:lnSpc>
            </a:pPr>
            <a:r>
              <a:rPr lang="en-IN" sz="2000" b="1" dirty="0">
                <a:latin typeface="Times New Roman" panose="02020603050405020304" pitchFamily="18" charset="0"/>
                <a:cs typeface="Times New Roman" panose="02020603050405020304" pitchFamily="18" charset="0"/>
              </a:rPr>
              <a:t>Frame work : </a:t>
            </a:r>
            <a:r>
              <a:rPr lang="en-IN" sz="2000" dirty="0">
                <a:latin typeface="Times New Roman" panose="02020603050405020304" pitchFamily="18" charset="0"/>
                <a:cs typeface="Times New Roman" panose="02020603050405020304" pitchFamily="18" charset="0"/>
              </a:rPr>
              <a:t>jQuery.</a:t>
            </a:r>
          </a:p>
          <a:p>
            <a:pPr>
              <a:lnSpc>
                <a:spcPct val="150000"/>
              </a:lnSpc>
            </a:pPr>
            <a:r>
              <a:rPr lang="en-IN" sz="2000" b="1" dirty="0">
                <a:latin typeface="Times New Roman" panose="02020603050405020304" pitchFamily="18" charset="0"/>
                <a:cs typeface="Times New Roman" panose="02020603050405020304" pitchFamily="18" charset="0"/>
              </a:rPr>
              <a:t>Softwares :</a:t>
            </a:r>
            <a:r>
              <a:rPr lang="en-IN" sz="2000" dirty="0">
                <a:latin typeface="Times New Roman" panose="02020603050405020304" pitchFamily="18" charset="0"/>
                <a:cs typeface="Times New Roman" panose="02020603050405020304" pitchFamily="18" charset="0"/>
              </a:rPr>
              <a:t> WAMP/ XAMPP.</a:t>
            </a:r>
          </a:p>
          <a:p>
            <a:pPr>
              <a:lnSpc>
                <a:spcPct val="150000"/>
              </a:lnSpc>
            </a:pPr>
            <a:r>
              <a:rPr lang="en-US" sz="2000" b="1" dirty="0">
                <a:latin typeface="Times New Roman" panose="02020603050405020304" pitchFamily="18" charset="0"/>
                <a:cs typeface="Times New Roman" panose="02020603050405020304" pitchFamily="18" charset="0"/>
              </a:rPr>
              <a:t>Libraries</a:t>
            </a:r>
            <a:r>
              <a:rPr lang="en-US" sz="2000" dirty="0">
                <a:latin typeface="Times New Roman" panose="02020603050405020304" pitchFamily="18" charset="0"/>
                <a:cs typeface="Times New Roman" panose="02020603050405020304" pitchFamily="18" charset="0"/>
              </a:rPr>
              <a:t> :Paytm Payment Gateway, </a:t>
            </a:r>
            <a:r>
              <a:rPr lang="en-US" sz="2000" err="1">
                <a:latin typeface="Times New Roman" panose="02020603050405020304" pitchFamily="18" charset="0"/>
                <a:cs typeface="Times New Roman" panose="02020603050405020304" pitchFamily="18" charset="0"/>
              </a:rPr>
              <a:t>Tawk</a:t>
            </a:r>
            <a:r>
              <a:rPr lang="en-US" sz="2000">
                <a:latin typeface="Times New Roman" panose="02020603050405020304" pitchFamily="18" charset="0"/>
                <a:cs typeface="Times New Roman" panose="02020603050405020304" pitchFamily="18" charset="0"/>
              </a:rPr>
              <a:t>.to.</a:t>
            </a:r>
            <a:endParaRPr lang="en-IN" sz="2000" dirty="0">
              <a:latin typeface="Times New Roman" panose="02020603050405020304" pitchFamily="18" charset="0"/>
              <a:cs typeface="Times New Roman" panose="02020603050405020304" pitchFamily="18" charset="0"/>
            </a:endParaRPr>
          </a:p>
          <a:p>
            <a:pPr>
              <a:lnSpc>
                <a:spcPct val="150000"/>
              </a:lnSpc>
            </a:pPr>
            <a:r>
              <a:rPr lang="en-IN" sz="2000" b="1" dirty="0">
                <a:latin typeface="Times New Roman" panose="02020603050405020304" pitchFamily="18" charset="0"/>
                <a:cs typeface="Times New Roman" panose="02020603050405020304" pitchFamily="18" charset="0"/>
              </a:rPr>
              <a:t>Server: </a:t>
            </a:r>
            <a:r>
              <a:rPr lang="en-IN" sz="2000" dirty="0">
                <a:latin typeface="Times New Roman" panose="02020603050405020304" pitchFamily="18" charset="0"/>
                <a:cs typeface="Times New Roman" panose="02020603050405020304" pitchFamily="18" charset="0"/>
              </a:rPr>
              <a:t>Apache.</a:t>
            </a:r>
          </a:p>
          <a:p>
            <a:pPr>
              <a:lnSpc>
                <a:spcPct val="150000"/>
              </a:lnSpc>
            </a:pPr>
            <a:r>
              <a:rPr lang="en-IN" sz="2000" b="1" dirty="0">
                <a:latin typeface="Times New Roman" panose="02020603050405020304" pitchFamily="18" charset="0"/>
                <a:cs typeface="Times New Roman" panose="02020603050405020304" pitchFamily="18" charset="0"/>
              </a:rPr>
              <a:t>Database: </a:t>
            </a:r>
            <a:r>
              <a:rPr lang="en-US" sz="2000" dirty="0">
                <a:latin typeface="Times New Roman" panose="02020603050405020304" pitchFamily="18" charset="0"/>
                <a:cs typeface="Times New Roman" panose="02020603050405020304" pitchFamily="18" charset="0"/>
              </a:rPr>
              <a:t>MySQL.</a:t>
            </a:r>
            <a:endParaRPr lang="en-IN" sz="2000" dirty="0">
              <a:latin typeface="Times New Roman" panose="02020603050405020304" pitchFamily="18" charset="0"/>
              <a:cs typeface="Times New Roman" panose="02020603050405020304" pitchFamily="18" charset="0"/>
            </a:endParaRPr>
          </a:p>
          <a:p>
            <a:pPr>
              <a:lnSpc>
                <a:spcPct val="150000"/>
              </a:lnSpc>
            </a:pPr>
            <a:r>
              <a:rPr lang="en-IN" sz="2000" b="1" dirty="0">
                <a:latin typeface="Times New Roman" panose="02020603050405020304" pitchFamily="18" charset="0"/>
                <a:cs typeface="Times New Roman" panose="02020603050405020304" pitchFamily="18" charset="0"/>
              </a:rPr>
              <a:t>Other Requirements: </a:t>
            </a:r>
            <a:r>
              <a:rPr lang="en-IN" sz="2000" dirty="0">
                <a:latin typeface="Times New Roman" panose="02020603050405020304" pitchFamily="18" charset="0"/>
                <a:cs typeface="Times New Roman" panose="02020603050405020304" pitchFamily="18" charset="0"/>
              </a:rPr>
              <a:t>Any web browser.</a:t>
            </a:r>
          </a:p>
        </p:txBody>
      </p:sp>
    </p:spTree>
    <p:extLst>
      <p:ext uri="{BB962C8B-B14F-4D97-AF65-F5344CB8AC3E}">
        <p14:creationId xmlns:p14="http://schemas.microsoft.com/office/powerpoint/2010/main" val="1325615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90154" y="1734121"/>
            <a:ext cx="3972912" cy="461665"/>
          </a:xfrm>
          <a:prstGeom prst="rect">
            <a:avLst/>
          </a:prstGeom>
          <a:solidFill>
            <a:schemeClr val="bg1"/>
          </a:solidFill>
        </p:spPr>
        <p:style>
          <a:lnRef idx="3">
            <a:schemeClr val="lt1"/>
          </a:lnRef>
          <a:fillRef idx="1">
            <a:schemeClr val="accent1"/>
          </a:fillRef>
          <a:effectRef idx="1">
            <a:schemeClr val="accent1"/>
          </a:effectRef>
          <a:fontRef idx="minor">
            <a:schemeClr val="lt1"/>
          </a:fontRef>
        </p:style>
        <p:txBody>
          <a:bodyPr wrap="square" rtlCol="0">
            <a:spAutoFit/>
          </a:bodyPr>
          <a:lstStyle/>
          <a:p>
            <a:r>
              <a:rPr lang="en-IN" sz="2400" b="1" u="sng" dirty="0">
                <a:solidFill>
                  <a:schemeClr val="tx1"/>
                </a:solidFill>
                <a:latin typeface="Times New Roman" panose="02020603050405020304" pitchFamily="18" charset="0"/>
                <a:cs typeface="Times New Roman" panose="02020603050405020304" pitchFamily="18" charset="0"/>
              </a:rPr>
              <a:t>Hardware Requirements</a:t>
            </a:r>
            <a:r>
              <a:rPr lang="en-IN" sz="2400" b="1" dirty="0">
                <a:solidFill>
                  <a:schemeClr val="tx1"/>
                </a:solidFill>
                <a:latin typeface="Times New Roman" panose="02020603050405020304" pitchFamily="18" charset="0"/>
                <a:cs typeface="Times New Roman" panose="02020603050405020304" pitchFamily="18" charset="0"/>
              </a:rPr>
              <a:t>:</a:t>
            </a:r>
            <a:endParaRPr lang="en-IN" sz="2400" b="1" u="sng" dirty="0">
              <a:solidFill>
                <a:schemeClr val="tx1"/>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1047205" y="2604344"/>
            <a:ext cx="7943194" cy="1421992"/>
          </a:xfrm>
          <a:prstGeom prst="rect">
            <a:avLst/>
          </a:prstGeom>
          <a:noFill/>
        </p:spPr>
        <p:txBody>
          <a:bodyPr wrap="square" rtlCol="0">
            <a:spAutoFit/>
          </a:bodyPr>
          <a:lstStyle/>
          <a:p>
            <a:pPr>
              <a:lnSpc>
                <a:spcPct val="150000"/>
              </a:lnSpc>
            </a:pPr>
            <a:r>
              <a:rPr lang="en-IN" sz="2000" b="1" dirty="0">
                <a:latin typeface="Times New Roman" panose="02020603050405020304" pitchFamily="18" charset="0"/>
                <a:cs typeface="Times New Roman" panose="02020603050405020304" pitchFamily="18" charset="0"/>
              </a:rPr>
              <a:t>Processor : </a:t>
            </a:r>
            <a:r>
              <a:rPr lang="en-IN" sz="2000" dirty="0">
                <a:latin typeface="Times New Roman" panose="02020603050405020304" pitchFamily="18" charset="0"/>
                <a:cs typeface="Times New Roman" panose="02020603050405020304" pitchFamily="18" charset="0"/>
              </a:rPr>
              <a:t>i3/i5</a:t>
            </a:r>
            <a:endParaRPr lang="en-IN" sz="2000" b="1" dirty="0">
              <a:latin typeface="Times New Roman" panose="02020603050405020304" pitchFamily="18" charset="0"/>
              <a:cs typeface="Times New Roman" panose="02020603050405020304" pitchFamily="18" charset="0"/>
            </a:endParaRPr>
          </a:p>
          <a:p>
            <a:pPr>
              <a:lnSpc>
                <a:spcPct val="150000"/>
              </a:lnSpc>
            </a:pPr>
            <a:r>
              <a:rPr lang="en-IN" sz="2000" b="1" dirty="0">
                <a:latin typeface="Times New Roman" panose="02020603050405020304" pitchFamily="18" charset="0"/>
                <a:cs typeface="Times New Roman" panose="02020603050405020304" pitchFamily="18" charset="0"/>
              </a:rPr>
              <a:t>RAM : </a:t>
            </a:r>
            <a:r>
              <a:rPr lang="en-IN" sz="2000" dirty="0">
                <a:latin typeface="Times New Roman" panose="02020603050405020304" pitchFamily="18" charset="0"/>
                <a:cs typeface="Times New Roman" panose="02020603050405020304" pitchFamily="18" charset="0"/>
              </a:rPr>
              <a:t>8 GB</a:t>
            </a:r>
            <a:endParaRPr lang="en-IN" sz="2000" b="1" dirty="0">
              <a:latin typeface="Times New Roman" panose="02020603050405020304" pitchFamily="18" charset="0"/>
              <a:cs typeface="Times New Roman" panose="02020603050405020304" pitchFamily="18" charset="0"/>
            </a:endParaRPr>
          </a:p>
          <a:p>
            <a:pPr>
              <a:lnSpc>
                <a:spcPct val="150000"/>
              </a:lnSpc>
            </a:pPr>
            <a:r>
              <a:rPr lang="en-IN" sz="2000" b="1" dirty="0">
                <a:latin typeface="Times New Roman" panose="02020603050405020304" pitchFamily="18" charset="0"/>
                <a:cs typeface="Times New Roman" panose="02020603050405020304" pitchFamily="18" charset="0"/>
              </a:rPr>
              <a:t>Hard Disk : </a:t>
            </a:r>
            <a:r>
              <a:rPr lang="en-IN" sz="2000" dirty="0">
                <a:latin typeface="Times New Roman" panose="02020603050405020304" pitchFamily="18" charset="0"/>
                <a:cs typeface="Times New Roman" panose="02020603050405020304" pitchFamily="18" charset="0"/>
              </a:rPr>
              <a:t>512 GB/1 TB</a:t>
            </a:r>
          </a:p>
        </p:txBody>
      </p:sp>
      <p:sp>
        <p:nvSpPr>
          <p:cNvPr id="8" name="Title 1"/>
          <p:cNvSpPr>
            <a:spLocks noGrp="1"/>
          </p:cNvSpPr>
          <p:nvPr>
            <p:ph type="title"/>
          </p:nvPr>
        </p:nvSpPr>
        <p:spPr>
          <a:xfrm>
            <a:off x="1705303" y="0"/>
            <a:ext cx="8781393" cy="1325563"/>
          </a:xfrm>
          <a:solidFill>
            <a:schemeClr val="bg1"/>
          </a:solidFill>
        </p:spPr>
        <p:style>
          <a:lnRef idx="3">
            <a:schemeClr val="lt1"/>
          </a:lnRef>
          <a:fillRef idx="1">
            <a:schemeClr val="accent1"/>
          </a:fillRef>
          <a:effectRef idx="1">
            <a:schemeClr val="accent1"/>
          </a:effectRef>
          <a:fontRef idx="minor">
            <a:schemeClr val="lt1"/>
          </a:fontRef>
        </p:style>
        <p:txBody>
          <a:bodyPr>
            <a:normAutofit/>
          </a:bodyPr>
          <a:lstStyle/>
          <a:p>
            <a:pPr algn="ctr"/>
            <a:r>
              <a:rPr lang="en-IN" sz="3200" b="1" dirty="0">
                <a:solidFill>
                  <a:schemeClr val="tx1"/>
                </a:solidFill>
                <a:latin typeface="Times New Roman" panose="02020603050405020304" pitchFamily="18" charset="0"/>
                <a:cs typeface="Times New Roman" panose="02020603050405020304" pitchFamily="18" charset="0"/>
              </a:rPr>
              <a:t>System Requirements</a:t>
            </a:r>
          </a:p>
        </p:txBody>
      </p:sp>
    </p:spTree>
    <p:extLst>
      <p:ext uri="{BB962C8B-B14F-4D97-AF65-F5344CB8AC3E}">
        <p14:creationId xmlns:p14="http://schemas.microsoft.com/office/powerpoint/2010/main" val="4141019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860467D-1E2F-C603-1542-BBAA354C845D}"/>
              </a:ext>
            </a:extLst>
          </p:cNvPr>
          <p:cNvSpPr txBox="1"/>
          <p:nvPr/>
        </p:nvSpPr>
        <p:spPr>
          <a:xfrm>
            <a:off x="461434" y="-725984"/>
            <a:ext cx="10388600" cy="7817525"/>
          </a:xfrm>
          <a:prstGeom prst="rect">
            <a:avLst/>
          </a:prstGeom>
          <a:noFill/>
        </p:spPr>
        <p:txBody>
          <a:bodyPr wrap="square" rtlCol="0">
            <a:spAutoFit/>
          </a:bodyPr>
          <a:lstStyle/>
          <a:p>
            <a:pPr algn="ctr"/>
            <a:endParaRPr lang="en-US" sz="2400" b="1" dirty="0">
              <a:latin typeface="Times New Roman" panose="02020603050405020304" pitchFamily="18" charset="0"/>
              <a:cs typeface="Times New Roman" panose="02020603050405020304" pitchFamily="18" charset="0"/>
            </a:endParaRPr>
          </a:p>
          <a:p>
            <a:pPr algn="ctr"/>
            <a:endParaRPr lang="en-US" sz="2400" b="1" dirty="0">
              <a:latin typeface="Times New Roman" panose="02020603050405020304" pitchFamily="18" charset="0"/>
              <a:cs typeface="Times New Roman" panose="02020603050405020304" pitchFamily="18" charset="0"/>
            </a:endParaRPr>
          </a:p>
          <a:p>
            <a:pPr algn="ctr"/>
            <a:endParaRPr lang="en-US" sz="2400" b="1" dirty="0">
              <a:latin typeface="Times New Roman" panose="02020603050405020304" pitchFamily="18" charset="0"/>
              <a:cs typeface="Times New Roman" panose="02020603050405020304" pitchFamily="18" charset="0"/>
            </a:endParaRPr>
          </a:p>
          <a:p>
            <a:pPr algn="ctr"/>
            <a:r>
              <a:rPr lang="en-US" sz="3200" b="1" dirty="0">
                <a:latin typeface="Times New Roman" panose="02020603050405020304" pitchFamily="18" charset="0"/>
                <a:cs typeface="Times New Roman" panose="02020603050405020304" pitchFamily="18" charset="0"/>
              </a:rPr>
              <a:t>Functional and Non-Functional Requirements</a:t>
            </a:r>
          </a:p>
          <a:p>
            <a:pPr algn="ctr"/>
            <a:endParaRPr lang="en-US" sz="3200" b="1"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Requirements analysis is very critical process that enables the success of a system or software project to be assessed. Requirements are generally split into two types: Functional and Non-functional requirements.</a:t>
            </a:r>
          </a:p>
          <a:p>
            <a:pPr algn="just">
              <a:lnSpc>
                <a:spcPct val="150000"/>
              </a:lnSpc>
            </a:pPr>
            <a:endParaRPr lang="en-US" sz="2400" dirty="0">
              <a:latin typeface="Times New Roman" panose="02020603050405020304" pitchFamily="18" charset="0"/>
              <a:cs typeface="Times New Roman" panose="02020603050405020304" pitchFamily="18" charset="0"/>
            </a:endParaRPr>
          </a:p>
          <a:p>
            <a:pPr algn="just">
              <a:lnSpc>
                <a:spcPct val="150000"/>
              </a:lnSpc>
            </a:pPr>
            <a:r>
              <a:rPr lang="en-US" sz="2400" b="1" dirty="0">
                <a:latin typeface="Times New Roman" panose="02020603050405020304" pitchFamily="18" charset="0"/>
                <a:cs typeface="Times New Roman" panose="02020603050405020304" pitchFamily="18" charset="0"/>
              </a:rPr>
              <a:t>Functional Requirements:</a:t>
            </a:r>
          </a:p>
          <a:p>
            <a:pPr algn="just">
              <a:lnSpc>
                <a:spcPct val="150000"/>
              </a:lnSpc>
            </a:pPr>
            <a:r>
              <a:rPr lang="en-US" sz="2000" dirty="0">
                <a:latin typeface="Times New Roman" panose="02020603050405020304" pitchFamily="18" charset="0"/>
                <a:cs typeface="Times New Roman" panose="02020603050405020304" pitchFamily="18" charset="0"/>
              </a:rPr>
              <a:t>These are the requirements that the end user specifically demands as basic facilities that the system should offer. All these functionalities need to be necessarily incorporated into the system as a part of the contract. These are represented or stated in the form of input to be given to the system, the operation performed and the output expected. They are basically the requirements stated by the user by which one can see directly in the final product, unlike the nonfunctional requirements.</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4828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9C4282-D71C-D427-58DF-7DF6C600DFB8}"/>
              </a:ext>
            </a:extLst>
          </p:cNvPr>
          <p:cNvSpPr txBox="1"/>
          <p:nvPr/>
        </p:nvSpPr>
        <p:spPr>
          <a:xfrm>
            <a:off x="846667" y="728134"/>
            <a:ext cx="9685866" cy="4930645"/>
          </a:xfrm>
          <a:prstGeom prst="rect">
            <a:avLst/>
          </a:prstGeom>
          <a:noFill/>
        </p:spPr>
        <p:txBody>
          <a:bodyPr wrap="square" rtlCol="0">
            <a:spAutoFit/>
          </a:bodyPr>
          <a:lstStyle/>
          <a:p>
            <a:pPr lvl="1"/>
            <a:r>
              <a:rPr lang="en-US" sz="2000" b="1" dirty="0">
                <a:latin typeface="Times New Roman" panose="02020603050405020304" pitchFamily="18" charset="0"/>
                <a:cs typeface="Times New Roman" panose="02020603050405020304" pitchFamily="18" charset="0"/>
              </a:rPr>
              <a:t>Functionalities of Seller</a:t>
            </a:r>
            <a:r>
              <a:rPr lang="en-US" sz="2000" dirty="0">
                <a:latin typeface="Times New Roman" panose="02020603050405020304" pitchFamily="18" charset="0"/>
                <a:cs typeface="Times New Roman" panose="02020603050405020304" pitchFamily="18" charset="0"/>
              </a:rPr>
              <a:t>:</a:t>
            </a:r>
            <a:endParaRPr lang="en-US" sz="2000" b="1" dirty="0">
              <a:latin typeface="Times New Roman" panose="02020603050405020304" pitchFamily="18" charset="0"/>
              <a:cs typeface="Times New Roman" panose="02020603050405020304" pitchFamily="18" charset="0"/>
            </a:endParaRPr>
          </a:p>
          <a:p>
            <a:pPr lvl="1"/>
            <a:endParaRPr lang="en-US" sz="2400" b="1"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Seller has to register.</a:t>
            </a:r>
          </a:p>
          <a:p>
            <a:pPr marL="800100" lvl="1"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Developer gives admin rights to seller.</a:t>
            </a:r>
          </a:p>
          <a:p>
            <a:pPr marL="800100" lvl="1"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Login: after the email verification the vendor can be able to perform operations (like add, update, delete on their products sheet).</a:t>
            </a:r>
          </a:p>
          <a:p>
            <a:pPr marL="800100" lvl="1"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Manage the password.</a:t>
            </a:r>
          </a:p>
          <a:p>
            <a:pPr marL="800100" lvl="1"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Seller Can reply to Customer s queries on website  messenger.</a:t>
            </a:r>
          </a:p>
          <a:p>
            <a:pPr marL="800100" lvl="1"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Seller receive the payments using payment gateway </a:t>
            </a:r>
          </a:p>
          <a:p>
            <a:pPr marL="800100" lvl="1"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View the data pervious orders, payments, and view the Customer ’s data.</a:t>
            </a:r>
          </a:p>
          <a:p>
            <a:pPr marL="800100" lvl="1"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Logout.</a:t>
            </a:r>
          </a:p>
        </p:txBody>
      </p:sp>
    </p:spTree>
    <p:extLst>
      <p:ext uri="{BB962C8B-B14F-4D97-AF65-F5344CB8AC3E}">
        <p14:creationId xmlns:p14="http://schemas.microsoft.com/office/powerpoint/2010/main" val="4859372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5004</TotalTime>
  <Words>3010</Words>
  <Application>Microsoft Office PowerPoint</Application>
  <PresentationFormat>Widescreen</PresentationFormat>
  <Paragraphs>321</Paragraphs>
  <Slides>48</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Calibri</vt:lpstr>
      <vt:lpstr>Calibri Light</vt:lpstr>
      <vt:lpstr>Times New Roman</vt:lpstr>
      <vt:lpstr>Office Theme</vt:lpstr>
      <vt:lpstr>PowerPoint Presentation</vt:lpstr>
      <vt:lpstr>PowerPoint Presentation</vt:lpstr>
      <vt:lpstr>Abstract</vt:lpstr>
      <vt:lpstr>Existing System    </vt:lpstr>
      <vt:lpstr>Proposed System</vt:lpstr>
      <vt:lpstr>System Requirements</vt:lpstr>
      <vt:lpstr>System 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LIBRARY MANAGEMENT SYSTEM</dc:title>
  <dc:creator>jalli</dc:creator>
  <cp:lastModifiedBy>THURBILLI KARTHIK</cp:lastModifiedBy>
  <cp:revision>195</cp:revision>
  <dcterms:created xsi:type="dcterms:W3CDTF">2022-04-27T18:38:12Z</dcterms:created>
  <dcterms:modified xsi:type="dcterms:W3CDTF">2023-07-14T18:05:27Z</dcterms:modified>
</cp:coreProperties>
</file>